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914400"/>
            <a:ext cx="6172200" cy="1894362"/>
          </a:xfrm>
        </p:spPr>
        <p:txBody>
          <a:bodyPr/>
          <a:lstStyle/>
          <a:p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657600"/>
            <a:ext cx="6172200" cy="2717322"/>
          </a:xfrm>
        </p:spPr>
        <p:txBody>
          <a:bodyPr>
            <a:normAutofit fontScale="92500"/>
          </a:bodyPr>
          <a:lstStyle/>
          <a:p>
            <a:r>
              <a:rPr lang="lt-LT" sz="44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Galvos sukamasis raumuo</a:t>
            </a:r>
          </a:p>
          <a:p>
            <a:endParaRPr lang="lt-LT" sz="4000" i="1" dirty="0" smtClean="0">
              <a:latin typeface="Calibri" pitchFamily="34" charset="0"/>
              <a:cs typeface="Calibri" pitchFamily="34" charset="0"/>
            </a:endParaRPr>
          </a:p>
          <a:p>
            <a:endParaRPr lang="lt-LT" sz="4000" i="1" dirty="0" smtClean="0"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lt-LT" sz="1600" i="1" dirty="0" smtClean="0">
                <a:latin typeface="Calibri" pitchFamily="34" charset="0"/>
                <a:cs typeface="Calibri" pitchFamily="34" charset="0"/>
              </a:rPr>
              <a:t>Parengė: VPVPMC masažo specialybės mokytojas</a:t>
            </a:r>
          </a:p>
          <a:p>
            <a:pPr algn="r"/>
            <a:r>
              <a:rPr lang="lt-LT" sz="1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lt-LT" sz="1600" i="1" dirty="0" smtClean="0">
                <a:latin typeface="Calibri" pitchFamily="34" charset="0"/>
                <a:cs typeface="Calibri" pitchFamily="34" charset="0"/>
              </a:rPr>
              <a:t>                V. Stankevičius</a:t>
            </a:r>
            <a:endParaRPr lang="lt-LT" sz="1600" i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0178" name="Picture 2" descr="Vaizdo rezultatas pagal užklausą „sternocleidomastoideus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33400"/>
            <a:ext cx="2305050" cy="3077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sz="44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Aprašymas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5029200" cy="5330952"/>
          </a:xfrm>
        </p:spPr>
        <p:txBody>
          <a:bodyPr/>
          <a:lstStyle/>
          <a:p>
            <a:r>
              <a:rPr lang="lt-LT" dirty="0" smtClean="0"/>
              <a:t>Ilgas, paviršinis, primenantis diržą raumuo.</a:t>
            </a:r>
          </a:p>
          <a:p>
            <a:r>
              <a:rPr lang="lt-LT" dirty="0" smtClean="0"/>
              <a:t>Prasidėda dviem galvomis    (vidinė galva – </a:t>
            </a:r>
            <a:r>
              <a:rPr lang="lt-LT" i="1" dirty="0" smtClean="0"/>
              <a:t>caput mediale,</a:t>
            </a:r>
          </a:p>
          <a:p>
            <a:pPr>
              <a:buNone/>
            </a:pPr>
            <a:r>
              <a:rPr lang="lt-LT" i="1" dirty="0" smtClean="0"/>
              <a:t>    </a:t>
            </a:r>
            <a:r>
              <a:rPr lang="lt-LT" dirty="0" smtClean="0"/>
              <a:t>šoninė galva – </a:t>
            </a:r>
            <a:r>
              <a:rPr lang="lt-LT" i="1" dirty="0" smtClean="0"/>
              <a:t>caput laterale)</a:t>
            </a:r>
            <a:endParaRPr lang="lt-LT" dirty="0" smtClean="0"/>
          </a:p>
          <a:p>
            <a:pPr>
              <a:buNone/>
            </a:pPr>
            <a:r>
              <a:rPr lang="lt-LT" dirty="0" smtClean="0"/>
              <a:t> nuo raktikaulio medialinio galo ir krūtinkaulio viršutinio galo. </a:t>
            </a:r>
          </a:p>
          <a:p>
            <a:r>
              <a:rPr lang="lt-LT" dirty="0" smtClean="0"/>
              <a:t>Eina į viršų ir atgal, prisitvirtindamas prie smilkinkaulio speninės ataugos.</a:t>
            </a:r>
          </a:p>
          <a:p>
            <a:pPr>
              <a:buNone/>
            </a:pPr>
            <a:r>
              <a:rPr lang="lt-LT" dirty="0" smtClean="0"/>
              <a:t> </a:t>
            </a:r>
          </a:p>
          <a:p>
            <a:pPr>
              <a:buNone/>
            </a:pPr>
            <a:endParaRPr lang="lt-LT" dirty="0" smtClean="0"/>
          </a:p>
        </p:txBody>
      </p:sp>
      <p:pic>
        <p:nvPicPr>
          <p:cNvPr id="63490" name="Picture 2" descr="Vaizdo rezultatas pagal užklausą „sternocleidomastoideus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28600"/>
            <a:ext cx="2533650" cy="33825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rmAutofit/>
          </a:bodyPr>
          <a:lstStyle/>
          <a:p>
            <a:pPr algn="ctr"/>
            <a:r>
              <a:rPr lang="lt-LT" sz="48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lt-LT" sz="48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Prisitvirtinimas </a:t>
            </a:r>
            <a:r>
              <a:rPr lang="lt-LT" sz="24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pradžia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257800"/>
            <a:ext cx="7467600" cy="1216152"/>
          </a:xfrm>
        </p:spPr>
        <p:txBody>
          <a:bodyPr>
            <a:normAutofit lnSpcReduction="10000"/>
          </a:bodyPr>
          <a:lstStyle/>
          <a:p>
            <a:r>
              <a:rPr lang="lt-LT" dirty="0" smtClean="0">
                <a:latin typeface="Calibri" pitchFamily="34" charset="0"/>
                <a:cs typeface="Calibri" pitchFamily="34" charset="0"/>
              </a:rPr>
              <a:t>Vidinė </a:t>
            </a:r>
            <a:r>
              <a:rPr lang="lt-LT" dirty="0" smtClean="0">
                <a:latin typeface="Calibri" pitchFamily="34" charset="0"/>
                <a:cs typeface="Calibri" pitchFamily="34" charset="0"/>
              </a:rPr>
              <a:t>galva - Krūtinkaulio </a:t>
            </a:r>
            <a:r>
              <a:rPr lang="lt-LT" dirty="0" smtClean="0">
                <a:latin typeface="Calibri" pitchFamily="34" charset="0"/>
                <a:cs typeface="Calibri" pitchFamily="34" charset="0"/>
              </a:rPr>
              <a:t>rankena – </a:t>
            </a:r>
            <a:r>
              <a:rPr lang="lt-LT" i="1" dirty="0" smtClean="0">
                <a:latin typeface="Calibri" pitchFamily="34" charset="0"/>
                <a:cs typeface="Calibri" pitchFamily="34" charset="0"/>
              </a:rPr>
              <a:t>manubrium sterni</a:t>
            </a:r>
            <a:endParaRPr lang="lt-LT" dirty="0" smtClean="0">
              <a:latin typeface="Calibri" pitchFamily="34" charset="0"/>
              <a:cs typeface="Calibri" pitchFamily="34" charset="0"/>
            </a:endParaRPr>
          </a:p>
          <a:p>
            <a:r>
              <a:rPr lang="lt-LT" dirty="0" smtClean="0">
                <a:latin typeface="Calibri" pitchFamily="34" charset="0"/>
                <a:cs typeface="Calibri" pitchFamily="34" charset="0"/>
              </a:rPr>
              <a:t>Šoninė </a:t>
            </a:r>
            <a:r>
              <a:rPr lang="lt-LT" dirty="0" smtClean="0">
                <a:latin typeface="Calibri" pitchFamily="34" charset="0"/>
                <a:cs typeface="Calibri" pitchFamily="34" charset="0"/>
              </a:rPr>
              <a:t>galva - Vidinis </a:t>
            </a:r>
            <a:r>
              <a:rPr lang="lt-LT" dirty="0" smtClean="0">
                <a:latin typeface="Calibri" pitchFamily="34" charset="0"/>
                <a:cs typeface="Calibri" pitchFamily="34" charset="0"/>
              </a:rPr>
              <a:t>raktikaulio trečdalis – </a:t>
            </a:r>
            <a:r>
              <a:rPr lang="lt-LT" i="1" dirty="0" smtClean="0">
                <a:latin typeface="Calibri" pitchFamily="34" charset="0"/>
                <a:cs typeface="Calibri" pitchFamily="34" charset="0"/>
              </a:rPr>
              <a:t>corpus claviculae</a:t>
            </a:r>
            <a:endParaRPr lang="lt-LT" dirty="0" smtClean="0">
              <a:latin typeface="Calibri" pitchFamily="34" charset="0"/>
              <a:cs typeface="Calibri" pitchFamily="34" charset="0"/>
            </a:endParaRPr>
          </a:p>
          <a:p>
            <a:endParaRPr lang="lt-LT" dirty="0"/>
          </a:p>
        </p:txBody>
      </p:sp>
      <p:pic>
        <p:nvPicPr>
          <p:cNvPr id="65538" name="Picture 2" descr="Vaizdo rezultatas pagal užklausą „sternocleidomastoideus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066801"/>
            <a:ext cx="4419600" cy="4191000"/>
          </a:xfrm>
          <a:prstGeom prst="rect">
            <a:avLst/>
          </a:prstGeom>
          <a:noFill/>
        </p:spPr>
      </p:pic>
      <p:sp>
        <p:nvSpPr>
          <p:cNvPr id="6" name="Down Arrow 5"/>
          <p:cNvSpPr/>
          <p:nvPr/>
        </p:nvSpPr>
        <p:spPr>
          <a:xfrm rot="19840817">
            <a:off x="3561313" y="3332592"/>
            <a:ext cx="484632" cy="978408"/>
          </a:xfrm>
          <a:prstGeom prst="downArrow">
            <a:avLst>
              <a:gd name="adj1" fmla="val 37736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" name="Down Arrow 6"/>
          <p:cNvSpPr/>
          <p:nvPr/>
        </p:nvSpPr>
        <p:spPr>
          <a:xfrm rot="609298">
            <a:off x="4578256" y="3464061"/>
            <a:ext cx="484632" cy="97840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44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Prisitvirtinimas </a:t>
            </a:r>
            <a:r>
              <a:rPr lang="lt-LT" sz="28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pabaiga</a:t>
            </a:r>
            <a:endParaRPr lang="lt-L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5105400"/>
            <a:ext cx="7391400" cy="1368552"/>
          </a:xfrm>
        </p:spPr>
        <p:txBody>
          <a:bodyPr/>
          <a:lstStyle/>
          <a:p>
            <a:r>
              <a:rPr lang="lt-LT" dirty="0" smtClean="0"/>
              <a:t>Smilkinkaulio speninė atauga – </a:t>
            </a:r>
            <a:r>
              <a:rPr lang="lt-LT" i="1" dirty="0" smtClean="0"/>
              <a:t>processus mastoideus ossis temporalis</a:t>
            </a:r>
            <a:endParaRPr lang="lt-LT" dirty="0"/>
          </a:p>
        </p:txBody>
      </p:sp>
      <p:pic>
        <p:nvPicPr>
          <p:cNvPr id="64514" name="Picture 2" descr="Vaizdo rezultatas pagal užklausą „os temporales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295400"/>
            <a:ext cx="4114800" cy="3429000"/>
          </a:xfrm>
          <a:prstGeom prst="rect">
            <a:avLst/>
          </a:prstGeom>
          <a:noFill/>
        </p:spPr>
      </p:pic>
      <p:pic>
        <p:nvPicPr>
          <p:cNvPr id="6" name="Picture 2" descr="Vaizdo rezultatas pagal užklausą „sternocleidomastoideus“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199" y="1447800"/>
            <a:ext cx="3616037" cy="3429000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>
            <a:off x="152400" y="1905000"/>
            <a:ext cx="1219200" cy="4572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sz="54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Funkcija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r>
              <a:rPr lang="lt-LT" dirty="0" smtClean="0"/>
              <a:t>Susitraukęs vienoje pusėje </a:t>
            </a:r>
            <a:r>
              <a:rPr lang="lt-LT" dirty="0" smtClean="0"/>
              <a:t>lenkia</a:t>
            </a:r>
          </a:p>
          <a:p>
            <a:pPr>
              <a:buNone/>
            </a:pPr>
            <a:r>
              <a:rPr lang="lt-LT" dirty="0" smtClean="0"/>
              <a:t> </a:t>
            </a:r>
            <a:r>
              <a:rPr lang="lt-LT" dirty="0" smtClean="0"/>
              <a:t>galvą į šoną savo pusėje ir tuo </a:t>
            </a:r>
            <a:r>
              <a:rPr lang="lt-LT" dirty="0" smtClean="0"/>
              <a:t>pačiu</a:t>
            </a:r>
          </a:p>
          <a:p>
            <a:pPr>
              <a:buNone/>
            </a:pPr>
            <a:r>
              <a:rPr lang="lt-LT" dirty="0" smtClean="0"/>
              <a:t> </a:t>
            </a:r>
            <a:r>
              <a:rPr lang="lt-LT" dirty="0" smtClean="0"/>
              <a:t>metu suka veidą į priešingą pusę</a:t>
            </a:r>
            <a:r>
              <a:rPr lang="lt-LT" dirty="0" smtClean="0"/>
              <a:t>.</a:t>
            </a:r>
          </a:p>
          <a:p>
            <a:pPr>
              <a:buNone/>
            </a:pPr>
            <a:endParaRPr lang="lt-LT" dirty="0" smtClean="0"/>
          </a:p>
          <a:p>
            <a:r>
              <a:rPr lang="lt-LT" dirty="0" smtClean="0"/>
              <a:t>Kai pečių lankas fiksuotas, </a:t>
            </a:r>
            <a:endParaRPr lang="lt-LT" dirty="0" smtClean="0"/>
          </a:p>
          <a:p>
            <a:pPr>
              <a:buNone/>
            </a:pPr>
            <a:r>
              <a:rPr lang="lt-LT" dirty="0" smtClean="0"/>
              <a:t>susitraukdamas </a:t>
            </a:r>
            <a:r>
              <a:rPr lang="lt-LT" dirty="0" smtClean="0"/>
              <a:t>abipus atlošia galvą</a:t>
            </a:r>
            <a:r>
              <a:rPr lang="lt-LT" dirty="0" smtClean="0"/>
              <a:t>.</a:t>
            </a:r>
          </a:p>
          <a:p>
            <a:pPr>
              <a:buNone/>
            </a:pPr>
            <a:endParaRPr lang="lt-LT" dirty="0" smtClean="0"/>
          </a:p>
          <a:p>
            <a:r>
              <a:rPr lang="lt-LT" dirty="0" smtClean="0"/>
              <a:t>Kai galva fiksuota, susitraukdamas abipus kelia krūtinės ląstą aukštyn, padėdamas forsuotai įkvėpti.</a:t>
            </a:r>
          </a:p>
          <a:p>
            <a:endParaRPr lang="lt-LT" dirty="0"/>
          </a:p>
        </p:txBody>
      </p:sp>
      <p:pic>
        <p:nvPicPr>
          <p:cNvPr id="4" name="Picture 2" descr="Vaizdo rezultatas pagal užklausą „sternocleidomastoideus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28600"/>
            <a:ext cx="2533650" cy="33825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sz="49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Inervacija</a:t>
            </a:r>
            <a:r>
              <a:rPr lang="lt-LT" sz="4400" dirty="0" smtClean="0"/>
              <a:t/>
            </a:r>
            <a:br>
              <a:rPr lang="lt-LT" sz="4400" dirty="0" smtClean="0"/>
            </a:br>
            <a:endParaRPr lang="lt-LT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0"/>
            <a:ext cx="7467600" cy="1901952"/>
          </a:xfrm>
        </p:spPr>
        <p:txBody>
          <a:bodyPr/>
          <a:lstStyle/>
          <a:p>
            <a:r>
              <a:rPr lang="lt-LT" dirty="0" smtClean="0"/>
              <a:t>Priedinis nervas XI – </a:t>
            </a:r>
            <a:r>
              <a:rPr lang="lt-LT" i="1" dirty="0" smtClean="0"/>
              <a:t>nervus accessorius</a:t>
            </a:r>
            <a:endParaRPr lang="lt-LT" dirty="0" smtClean="0"/>
          </a:p>
          <a:p>
            <a:r>
              <a:rPr lang="lt-LT" dirty="0" smtClean="0"/>
              <a:t>C3-C4 kaklinių nervų raumeninės šakos – </a:t>
            </a:r>
            <a:r>
              <a:rPr lang="lt-LT" i="1" dirty="0" smtClean="0"/>
              <a:t>rami musculares nervorum cervicales</a:t>
            </a:r>
            <a:endParaRPr lang="lt-LT" dirty="0" smtClean="0"/>
          </a:p>
          <a:p>
            <a:endParaRPr lang="lt-LT" dirty="0"/>
          </a:p>
        </p:txBody>
      </p:sp>
      <p:pic>
        <p:nvPicPr>
          <p:cNvPr id="66562" name="Picture 2" descr="Vaizdo rezultatas pagal užklausą „n accessorius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2690" y="762000"/>
            <a:ext cx="2904134" cy="3657600"/>
          </a:xfrm>
          <a:prstGeom prst="rect">
            <a:avLst/>
          </a:prstGeom>
          <a:noFill/>
        </p:spPr>
      </p:pic>
      <p:pic>
        <p:nvPicPr>
          <p:cNvPr id="66564" name="Picture 4" descr="Vaizdo rezultatas pagal užklausą „n accessorius“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66800" y="1143000"/>
            <a:ext cx="609600" cy="457200"/>
          </a:xfrm>
          <a:prstGeom prst="rect">
            <a:avLst/>
          </a:prstGeom>
          <a:noFill/>
        </p:spPr>
      </p:pic>
      <p:pic>
        <p:nvPicPr>
          <p:cNvPr id="66566" name="Picture 6" descr="No Image Available!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762000"/>
            <a:ext cx="3200400" cy="36039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44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</a:t>
            </a:r>
            <a:br>
              <a:rPr lang="lt-LT" sz="44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lt-LT" sz="44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lt-LT" sz="44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Kraujotaka 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467600" cy="4416552"/>
          </a:xfrm>
        </p:spPr>
        <p:txBody>
          <a:bodyPr>
            <a:normAutofit fontScale="92500" lnSpcReduction="10000"/>
          </a:bodyPr>
          <a:lstStyle/>
          <a:p>
            <a:r>
              <a:rPr lang="lt-LT" dirty="0" smtClean="0"/>
              <a:t>Pakaušinės arterijos </a:t>
            </a:r>
            <a:r>
              <a:rPr lang="lt-LT" dirty="0" smtClean="0"/>
              <a:t>galvos</a:t>
            </a:r>
          </a:p>
          <a:p>
            <a:r>
              <a:rPr lang="lt-LT" dirty="0" smtClean="0"/>
              <a:t> </a:t>
            </a:r>
            <a:r>
              <a:rPr lang="lt-LT" dirty="0" smtClean="0"/>
              <a:t>sukamojo raumens šakos </a:t>
            </a:r>
            <a:r>
              <a:rPr lang="lt-LT" dirty="0" smtClean="0"/>
              <a:t>–</a:t>
            </a:r>
          </a:p>
          <a:p>
            <a:pPr>
              <a:buNone/>
            </a:pPr>
            <a:r>
              <a:rPr lang="lt-LT" dirty="0" smtClean="0"/>
              <a:t> </a:t>
            </a:r>
            <a:r>
              <a:rPr lang="lt-LT" i="1" dirty="0" smtClean="0"/>
              <a:t>rami </a:t>
            </a:r>
            <a:r>
              <a:rPr lang="lt-LT" i="1" dirty="0" smtClean="0"/>
              <a:t>sternocleidomastoidei</a:t>
            </a:r>
          </a:p>
          <a:p>
            <a:pPr>
              <a:buNone/>
            </a:pPr>
            <a:r>
              <a:rPr lang="lt-LT" i="1" dirty="0" smtClean="0"/>
              <a:t> </a:t>
            </a:r>
            <a:r>
              <a:rPr lang="lt-LT" i="1" dirty="0" smtClean="0"/>
              <a:t>arteriae occipitalis</a:t>
            </a:r>
            <a:endParaRPr lang="lt-LT" dirty="0" smtClean="0"/>
          </a:p>
          <a:p>
            <a:r>
              <a:rPr lang="lt-LT" dirty="0" smtClean="0"/>
              <a:t>Viršutinės </a:t>
            </a:r>
            <a:r>
              <a:rPr lang="lt-LT" dirty="0" smtClean="0"/>
              <a:t>skydliaukės</a:t>
            </a:r>
          </a:p>
          <a:p>
            <a:pPr>
              <a:buNone/>
            </a:pPr>
            <a:r>
              <a:rPr lang="lt-LT" dirty="0" smtClean="0"/>
              <a:t> </a:t>
            </a:r>
            <a:r>
              <a:rPr lang="lt-LT" dirty="0" smtClean="0"/>
              <a:t>arterijos galvos </a:t>
            </a:r>
            <a:r>
              <a:rPr lang="lt-LT" dirty="0" smtClean="0"/>
              <a:t>sukamojo</a:t>
            </a:r>
          </a:p>
          <a:p>
            <a:pPr>
              <a:buNone/>
            </a:pPr>
            <a:r>
              <a:rPr lang="lt-LT" dirty="0" smtClean="0"/>
              <a:t> </a:t>
            </a:r>
            <a:r>
              <a:rPr lang="lt-LT" dirty="0" smtClean="0"/>
              <a:t>raumens šaka – </a:t>
            </a:r>
            <a:r>
              <a:rPr lang="lt-LT" i="1" dirty="0" smtClean="0"/>
              <a:t>ramus </a:t>
            </a:r>
            <a:endParaRPr lang="lt-LT" i="1" dirty="0" smtClean="0"/>
          </a:p>
          <a:p>
            <a:pPr>
              <a:buNone/>
            </a:pPr>
            <a:r>
              <a:rPr lang="lt-LT" i="1" dirty="0" smtClean="0"/>
              <a:t>sternocleidomastoideus </a:t>
            </a:r>
            <a:r>
              <a:rPr lang="lt-LT" i="1" dirty="0" smtClean="0"/>
              <a:t>arteriae thyroideae superioris</a:t>
            </a:r>
            <a:endParaRPr lang="lt-LT" dirty="0" smtClean="0"/>
          </a:p>
          <a:p>
            <a:r>
              <a:rPr lang="lt-LT" dirty="0" smtClean="0"/>
              <a:t>Galvos sukamojo raumens arterija – </a:t>
            </a:r>
            <a:r>
              <a:rPr lang="lt-LT" i="1" dirty="0" smtClean="0"/>
              <a:t>arteria sternocleidomastoidea</a:t>
            </a:r>
            <a:endParaRPr lang="lt-LT" dirty="0" smtClean="0"/>
          </a:p>
          <a:p>
            <a:pPr>
              <a:buNone/>
            </a:pP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68610" name="AutoShape 2" descr="Vaizdo rezultatas pagal užklausą „rami sternocleidomastoidei arteriae occipitalis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68612" name="AutoShape 4" descr="Vaizdo rezultatas pagal užklausą „rami sternocleidomastoidei arteriae occipitalis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68614" name="AutoShape 6" descr="Vaizdo rezultatas pagal užklausą „rami sternocleidomastoidei arteriae occipitalis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68616" name="AutoShape 8" descr="Vaizdo rezultatas pagal užklausą „rami sternocleidomastoidei arteriae occipitalis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68618" name="AutoShape 10" descr="Vaizdo rezultatas pagal užklausą „rami sternocleidomastoidei arteriae occipitalis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pic>
        <p:nvPicPr>
          <p:cNvPr id="68620" name="Picture 12" descr="Vaizdo rezultatas pagal užklausą „rami sternocleidomastoidei arteriae occipitalis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838201"/>
            <a:ext cx="3581400" cy="3905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Trigeriniai taškai ir skausmo zonos</a:t>
            </a:r>
            <a:endParaRPr lang="lt-LT" sz="4000" b="1" i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52600" y="3962400"/>
            <a:ext cx="6172200" cy="2511552"/>
          </a:xfrm>
        </p:spPr>
        <p:txBody>
          <a:bodyPr/>
          <a:lstStyle/>
          <a:p>
            <a:endParaRPr lang="lt-LT" dirty="0"/>
          </a:p>
        </p:txBody>
      </p:sp>
      <p:pic>
        <p:nvPicPr>
          <p:cNvPr id="69634" name="Picture 2" descr="http://www.triggerpoints.net/sites/default/files/styles/triggerpoint_display_for_muscle_pages/public/Sternocleidomastoid.jpg?itok=LIt55Y0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199" y="1600200"/>
            <a:ext cx="6667497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315200" cy="792162"/>
          </a:xfrm>
        </p:spPr>
        <p:txBody>
          <a:bodyPr>
            <a:normAutofit/>
          </a:bodyPr>
          <a:lstStyle/>
          <a:p>
            <a:r>
              <a:rPr lang="lt-LT" b="1" i="1" dirty="0" smtClean="0">
                <a:solidFill>
                  <a:schemeClr val="accent1">
                    <a:lumMod val="75000"/>
                  </a:schemeClr>
                </a:solidFill>
              </a:rPr>
              <a:t>Postizometrinei relaksacijai atlikti</a:t>
            </a:r>
            <a:r>
              <a:rPr lang="lt-LT" i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lt-LT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143000"/>
            <a:ext cx="7239000" cy="914400"/>
          </a:xfrm>
        </p:spPr>
        <p:txBody>
          <a:bodyPr>
            <a:normAutofit fontScale="92500" lnSpcReduction="20000"/>
          </a:bodyPr>
          <a:lstStyle/>
          <a:p>
            <a:r>
              <a:rPr lang="lt-LT" dirty="0" smtClean="0"/>
              <a:t>PVZ., kai susitraukia dešinysis sukamasis galvos raumuo, kaklas pasisuka taip, kad galima pasižiūrėti pro savo kairįjį petį. </a:t>
            </a:r>
            <a:endParaRPr lang="lt-LT" dirty="0"/>
          </a:p>
        </p:txBody>
      </p:sp>
      <p:pic>
        <p:nvPicPr>
          <p:cNvPr id="70658" name="Picture 2" descr="Vaizdo rezultatas pagal užklausą „sternocleidomastoideius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190749"/>
            <a:ext cx="6934200" cy="4667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122</TotalTime>
  <Words>132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Slide 1</vt:lpstr>
      <vt:lpstr>Aprašymas </vt:lpstr>
      <vt:lpstr> Prisitvirtinimas pradžia </vt:lpstr>
      <vt:lpstr>Prisitvirtinimas pabaiga</vt:lpstr>
      <vt:lpstr>Funkcija </vt:lpstr>
      <vt:lpstr>Inervacija </vt:lpstr>
      <vt:lpstr>                                          Kraujotaka  </vt:lpstr>
      <vt:lpstr>Trigeriniai taškai ir skausmo zonos</vt:lpstr>
      <vt:lpstr>Postizometrinei relaksacijai atlikti: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vlads</dc:creator>
  <cp:lastModifiedBy>HP</cp:lastModifiedBy>
  <cp:revision>14</cp:revision>
  <dcterms:created xsi:type="dcterms:W3CDTF">2006-08-16T00:00:00Z</dcterms:created>
  <dcterms:modified xsi:type="dcterms:W3CDTF">2020-03-14T14:23:32Z</dcterms:modified>
</cp:coreProperties>
</file>