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P00jd03Lcg" TargetMode="External"/><Relationship Id="rId2" Type="http://schemas.openxmlformats.org/officeDocument/2006/relationships/hyperlink" Target="https://youtu.be/c-_Y9q-kLd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56n_v3ykjc" TargetMode="External"/><Relationship Id="rId2" Type="http://schemas.openxmlformats.org/officeDocument/2006/relationships/hyperlink" Target="https://youtu.be/iV5oJw6Tv8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800"/>
            <a:ext cx="6172200" cy="1828800"/>
          </a:xfrm>
        </p:spPr>
        <p:txBody>
          <a:bodyPr/>
          <a:lstStyle/>
          <a:p>
            <a:pPr algn="ctr"/>
            <a:r>
              <a:rPr lang="lt-LT" i="1" cap="all" dirty="0" smtClean="0"/>
              <a:t>DAUGINIS RAUMUO – </a:t>
            </a:r>
            <a:br>
              <a:rPr lang="lt-LT" i="1" cap="all" dirty="0" smtClean="0"/>
            </a:br>
            <a:r>
              <a:rPr lang="lt-LT" sz="2400" i="1" cap="all" dirty="0" smtClean="0"/>
              <a:t>M. MULTIFIDUS</a:t>
            </a:r>
            <a:r>
              <a:rPr lang="lt-LT" i="1" cap="all" dirty="0" smtClean="0"/>
              <a:t/>
            </a:r>
            <a:br>
              <a:rPr lang="lt-LT" i="1" cap="all" dirty="0" smtClean="0"/>
            </a:br>
            <a:endParaRPr lang="lt-LT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t-LT" dirty="0" smtClean="0"/>
              <a:t>Parengė: V. Stankevičius</a:t>
            </a:r>
          </a:p>
          <a:p>
            <a:pPr algn="r"/>
            <a:r>
              <a:rPr lang="lt-LT" dirty="0" smtClean="0"/>
              <a:t>VPVPMC mokytojas.</a:t>
            </a:r>
            <a:endParaRPr lang="lt-LT" dirty="0"/>
          </a:p>
        </p:txBody>
      </p:sp>
      <p:pic>
        <p:nvPicPr>
          <p:cNvPr id="13314" name="Picture 2" descr="Rockstar Muscles: Multifidus — Core Adva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5168304" cy="44826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i="1" cap="all" dirty="0" smtClean="0"/>
              <a:t>DAUGINIS RAUMUO – </a:t>
            </a:r>
            <a:br>
              <a:rPr lang="lt-LT" i="1" cap="all" dirty="0" smtClean="0"/>
            </a:br>
            <a:r>
              <a:rPr lang="lt-LT" sz="2400" i="1" cap="all" dirty="0" smtClean="0"/>
              <a:t>M. MULTIFIDUS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i="1" dirty="0" smtClean="0"/>
              <a:t>Dauginis raumuo sudarytas iš mėsingų bei sausgyslinių trumpų raumens pluoštų, užpildančių šoninę vagą abejose stuburo slankstelių keteros pusėse. Šis raumuo eina nuo kryžkaulio iki kaklo ašinio slankstelio.</a:t>
            </a:r>
            <a:endParaRPr lang="lt-LT" i="1" dirty="0"/>
          </a:p>
        </p:txBody>
      </p:sp>
      <p:pic>
        <p:nvPicPr>
          <p:cNvPr id="26626" name="Picture 2" descr="How to Strengthen Your Multifidus - Thousandfold Lo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276600"/>
            <a:ext cx="3219450" cy="3219451"/>
          </a:xfrm>
          <a:prstGeom prst="rect">
            <a:avLst/>
          </a:prstGeom>
          <a:noFill/>
        </p:spPr>
      </p:pic>
      <p:pic>
        <p:nvPicPr>
          <p:cNvPr id="26628" name="Picture 4" descr="The Multifidus Muscle, So Small Yet So Very Import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2857500" cy="30575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i="1" dirty="0" smtClean="0"/>
              <a:t>Prisitvirtinimas</a:t>
            </a:r>
            <a:r>
              <a:rPr lang="lt-LT" b="1" i="1" dirty="0" smtClean="0">
                <a:solidFill>
                  <a:srgbClr val="FF0000"/>
                </a:solidFill>
              </a:rPr>
              <a:t> pradžia</a:t>
            </a:r>
            <a:endParaRPr lang="lt-LT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Trumpos skaidulos, kurių pradžia kryžkaulio užpakalinis paviršius – </a:t>
            </a:r>
            <a:r>
              <a:rPr lang="lt-LT" i="1" dirty="0" smtClean="0"/>
              <a:t>facies dorsalis ossis sacri</a:t>
            </a:r>
            <a:endParaRPr lang="lt-LT" dirty="0" smtClean="0"/>
          </a:p>
          <a:p>
            <a:r>
              <a:rPr lang="lt-LT" dirty="0" smtClean="0"/>
              <a:t>Juosmens slankstelių skersinės ataugos – </a:t>
            </a:r>
            <a:r>
              <a:rPr lang="lt-LT" i="1" dirty="0" smtClean="0"/>
              <a:t>processus transversi vertebrarum lumbalium</a:t>
            </a:r>
            <a:endParaRPr lang="lt-LT" dirty="0" smtClean="0"/>
          </a:p>
          <a:p>
            <a:r>
              <a:rPr lang="lt-LT" dirty="0" smtClean="0"/>
              <a:t>Krūtinės slankstelių skersinės ataugos – </a:t>
            </a:r>
            <a:r>
              <a:rPr lang="lt-LT" i="1" dirty="0" smtClean="0"/>
              <a:t>processus transversi vertebrarum thoracicarum</a:t>
            </a:r>
            <a:endParaRPr lang="lt-LT" dirty="0" smtClean="0"/>
          </a:p>
          <a:p>
            <a:r>
              <a:rPr lang="lt-LT" dirty="0" smtClean="0"/>
              <a:t>Apatinių keturių kaklo slankstelių skersinės ataugos – </a:t>
            </a:r>
            <a:r>
              <a:rPr lang="lt-LT" i="1" dirty="0" smtClean="0"/>
              <a:t>processus transversi vertebrarum cervicalium C4-C7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28674" name="Picture 2" descr="Multifidus Mus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5657850" cy="46723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7650" name="Picture 2" descr="Multifidus &lt;ul&gt; &lt;li&gt; Művelet &lt;/ li&gt; &lt;/ ul&gt; &lt;ul&gt; &lt;ul&gt; &lt;li&gt;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8940798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i="1" dirty="0" smtClean="0"/>
              <a:t>Prisitvirtinimas</a:t>
            </a:r>
            <a:r>
              <a:rPr lang="lt-LT" b="1" i="1" dirty="0" smtClean="0">
                <a:solidFill>
                  <a:srgbClr val="FF0000"/>
                </a:solidFill>
              </a:rPr>
              <a:t> </a:t>
            </a:r>
            <a:r>
              <a:rPr lang="lt-LT" b="1" i="1" dirty="0" smtClean="0">
                <a:solidFill>
                  <a:srgbClr val="00B0F0"/>
                </a:solidFill>
              </a:rPr>
              <a:t>pabaiga</a:t>
            </a:r>
            <a:endParaRPr lang="lt-LT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i="1" dirty="0" smtClean="0"/>
              <a:t>Trimis keturiais slanksteliai aukščiau – keterinės slankstelių ataugos – processus spinosi vertebrarum</a:t>
            </a:r>
            <a:endParaRPr lang="lt-LT" i="1" dirty="0"/>
          </a:p>
        </p:txBody>
      </p:sp>
      <p:pic>
        <p:nvPicPr>
          <p:cNvPr id="29698" name="Picture 2" descr="Core Stabiliz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95600"/>
            <a:ext cx="3962400" cy="27692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i="1" dirty="0" smtClean="0"/>
              <a:t>Inervacija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i="1" dirty="0" smtClean="0"/>
              <a:t>C3-C7 kaklinių, T1-T12 krūtininių, L1-L5 juosmeninių ir S1 kryžmeninio nugarinių nervų užpakalinės šakos – rami dorsales nervorum spinalium</a:t>
            </a:r>
            <a:endParaRPr lang="lt-LT" i="1" dirty="0"/>
          </a:p>
        </p:txBody>
      </p:sp>
      <p:pic>
        <p:nvPicPr>
          <p:cNvPr id="30722" name="Picture 2" descr="Schematic representation of orientation and innervation of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5476875" cy="3676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i="1" dirty="0" smtClean="0"/>
              <a:t>Kraujotaka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Gilioji kaklo arterija –</a:t>
            </a:r>
          </a:p>
          <a:p>
            <a:pPr>
              <a:buNone/>
            </a:pPr>
            <a:r>
              <a:rPr lang="lt-LT" i="1" dirty="0" smtClean="0"/>
              <a:t>arteria cervicalis profunda</a:t>
            </a:r>
            <a:endParaRPr lang="lt-LT" dirty="0" smtClean="0"/>
          </a:p>
          <a:p>
            <a:r>
              <a:rPr lang="lt-LT" dirty="0" smtClean="0"/>
              <a:t>Tarpšonkaulinės arterijos – </a:t>
            </a:r>
          </a:p>
          <a:p>
            <a:pPr>
              <a:buNone/>
            </a:pPr>
            <a:r>
              <a:rPr lang="lt-LT" i="1" dirty="0" smtClean="0"/>
              <a:t>arteriae intercostales</a:t>
            </a:r>
            <a:endParaRPr lang="lt-LT" dirty="0" smtClean="0"/>
          </a:p>
          <a:p>
            <a:r>
              <a:rPr lang="lt-LT" dirty="0" smtClean="0"/>
              <a:t>Pašonkaulinės arterijos –</a:t>
            </a:r>
          </a:p>
          <a:p>
            <a:pPr>
              <a:buNone/>
            </a:pPr>
            <a:r>
              <a:rPr lang="lt-LT" dirty="0" smtClean="0"/>
              <a:t> </a:t>
            </a:r>
            <a:r>
              <a:rPr lang="lt-LT" i="1" dirty="0" smtClean="0"/>
              <a:t>arteriae subcostales</a:t>
            </a:r>
            <a:endParaRPr lang="lt-LT" dirty="0" smtClean="0"/>
          </a:p>
          <a:p>
            <a:r>
              <a:rPr lang="lt-LT" dirty="0" smtClean="0"/>
              <a:t>Juosmeninės arterijos –</a:t>
            </a:r>
          </a:p>
          <a:p>
            <a:pPr>
              <a:buNone/>
            </a:pPr>
            <a:r>
              <a:rPr lang="lt-LT" dirty="0" smtClean="0"/>
              <a:t> </a:t>
            </a:r>
            <a:r>
              <a:rPr lang="lt-LT" i="1" dirty="0" smtClean="0"/>
              <a:t>arteriae lumbales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31746" name="Picture 2" descr="Multifidus: Origin, insertion, innervation, action | Kenh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308475" cy="49942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i="1" dirty="0" smtClean="0"/>
              <a:t>Funkcija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Susitraukdamas vienoje pusėje suka liemenį ir kaklą į priešingą pusę.</a:t>
            </a:r>
          </a:p>
          <a:p>
            <a:r>
              <a:rPr lang="lt-LT" dirty="0" smtClean="0"/>
              <a:t>Susitraukdamas abipus, tiesia stuburą ir kaklą.</a:t>
            </a:r>
          </a:p>
          <a:p>
            <a:r>
              <a:rPr lang="lt-LT" dirty="0" smtClean="0">
                <a:hlinkClick r:id="rId2"/>
              </a:rPr>
              <a:t>https://youtu.be/c-_Y9q-kLdc</a:t>
            </a:r>
            <a:endParaRPr lang="lt-LT" dirty="0" smtClean="0"/>
          </a:p>
          <a:p>
            <a:r>
              <a:rPr lang="lt-LT" dirty="0" smtClean="0">
                <a:hlinkClick r:id="rId3"/>
              </a:rPr>
              <a:t>https://youtu.be/2P00jd03Lcg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i="1" dirty="0" smtClean="0"/>
              <a:t>Trigeriniai taškai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https://youtu.be/iV5oJw6Tv8U</a:t>
            </a:r>
            <a:endParaRPr lang="lt-LT" dirty="0" smtClean="0"/>
          </a:p>
          <a:p>
            <a:r>
              <a:rPr lang="lt-LT" dirty="0" smtClean="0">
                <a:hlinkClick r:id="rId3"/>
              </a:rPr>
              <a:t>https://youtu.be/p56n_v3ykjc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32770" name="AutoShape 2" descr="Multifidi | The Trigger Point &amp; Referred Pain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2772" name="Picture 4" descr="Multifidi | The Trigger Point &amp; Referred Pain Gu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4876800" cy="3286126"/>
          </a:xfrm>
          <a:prstGeom prst="rect">
            <a:avLst/>
          </a:prstGeom>
          <a:noFill/>
        </p:spPr>
      </p:pic>
      <p:pic>
        <p:nvPicPr>
          <p:cNvPr id="32774" name="Picture 6" descr="Trigger Point Therapy - Understanding and Treating Multifidu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828800"/>
            <a:ext cx="2824106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130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DAUGINIS RAUMUO –  M. MULTIFIDUS </vt:lpstr>
      <vt:lpstr>DAUGINIS RAUMUO –  M. MULTIFIDUS</vt:lpstr>
      <vt:lpstr>Prisitvirtinimas pradžia</vt:lpstr>
      <vt:lpstr>Slide 4</vt:lpstr>
      <vt:lpstr>Prisitvirtinimas pabaiga</vt:lpstr>
      <vt:lpstr>Inervacija </vt:lpstr>
      <vt:lpstr>Kraujotaka</vt:lpstr>
      <vt:lpstr>Funkcija</vt:lpstr>
      <vt:lpstr>Trigeriniai taškai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DAUGINIS RAUMUO –  M. MULTIFIDUS </dc:title>
  <dc:creator>vlads</dc:creator>
  <cp:lastModifiedBy>HP</cp:lastModifiedBy>
  <cp:revision>7</cp:revision>
  <dcterms:created xsi:type="dcterms:W3CDTF">2006-08-16T00:00:00Z</dcterms:created>
  <dcterms:modified xsi:type="dcterms:W3CDTF">2020-06-02T04:27:19Z</dcterms:modified>
</cp:coreProperties>
</file>