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youtu.be/ng5ToMRptT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youtu.be/QSyzArpfaC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youtu.be/IJLS-6rQdR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156448" cy="1752600"/>
          </a:xfrm>
        </p:spPr>
        <p:txBody>
          <a:bodyPr>
            <a:normAutofit/>
          </a:bodyPr>
          <a:lstStyle/>
          <a:p>
            <a:pPr algn="ctr"/>
            <a:r>
              <a:rPr lang="lt-LT" sz="4000" dirty="0" smtClean="0"/>
              <a:t>TIESIAMASIS NUGAROS RAUMUO</a:t>
            </a:r>
            <a:br>
              <a:rPr lang="lt-LT" sz="4000" dirty="0" smtClean="0"/>
            </a:br>
            <a:r>
              <a:rPr lang="lt-LT" sz="4000" dirty="0" smtClean="0"/>
              <a:t> </a:t>
            </a:r>
            <a:r>
              <a:rPr lang="lt-LT" sz="4000" b="0" i="1" dirty="0" smtClean="0"/>
              <a:t>m. </a:t>
            </a:r>
            <a:r>
              <a:rPr lang="lt-LT" sz="4000" b="0" i="1" dirty="0" smtClean="0"/>
              <a:t>e</a:t>
            </a:r>
            <a:r>
              <a:rPr lang="lt-LT" sz="4000" b="0" i="1" dirty="0" smtClean="0"/>
              <a:t>rector spinae</a:t>
            </a:r>
            <a:endParaRPr lang="lt-LT" sz="4000" b="0" i="1" dirty="0"/>
          </a:p>
        </p:txBody>
      </p:sp>
      <p:sp>
        <p:nvSpPr>
          <p:cNvPr id="3" name="Subtitle 2"/>
          <p:cNvSpPr>
            <a:spLocks noGrp="1"/>
          </p:cNvSpPr>
          <p:nvPr>
            <p:ph type="subTitle" idx="1"/>
          </p:nvPr>
        </p:nvSpPr>
        <p:spPr>
          <a:xfrm>
            <a:off x="533400" y="3228536"/>
            <a:ext cx="7854696" cy="3400864"/>
          </a:xfrm>
        </p:spPr>
        <p:txBody>
          <a:bodyPr/>
          <a:lstStyle/>
          <a:p>
            <a:endParaRPr lang="lt-LT" dirty="0" smtClean="0"/>
          </a:p>
          <a:p>
            <a:endParaRPr lang="lt-LT" dirty="0" smtClean="0"/>
          </a:p>
          <a:p>
            <a:endParaRPr lang="lt-LT" dirty="0" smtClean="0"/>
          </a:p>
          <a:p>
            <a:endParaRPr lang="lt-LT" dirty="0" smtClean="0"/>
          </a:p>
          <a:p>
            <a:r>
              <a:rPr lang="lt-LT" dirty="0" smtClean="0"/>
              <a:t>Parengė: V. Stankevičius</a:t>
            </a:r>
          </a:p>
          <a:p>
            <a:r>
              <a:rPr lang="lt-LT" dirty="0" smtClean="0"/>
              <a:t> VPVPMC mokytojas</a:t>
            </a:r>
            <a:endParaRPr lang="lt-LT" dirty="0"/>
          </a:p>
        </p:txBody>
      </p:sp>
      <p:pic>
        <p:nvPicPr>
          <p:cNvPr id="13316" name="Picture 4" descr="Erector Spinae Muscles – Earth's Lab"/>
          <p:cNvPicPr>
            <a:picLocks noChangeAspect="1" noChangeArrowheads="1"/>
          </p:cNvPicPr>
          <p:nvPr/>
        </p:nvPicPr>
        <p:blipFill>
          <a:blip r:embed="rId2"/>
          <a:srcRect/>
          <a:stretch>
            <a:fillRect/>
          </a:stretch>
        </p:blipFill>
        <p:spPr bwMode="auto">
          <a:xfrm>
            <a:off x="381000" y="2133600"/>
            <a:ext cx="3321272" cy="4495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Prisitvirtinimas </a:t>
            </a:r>
            <a:r>
              <a:rPr lang="lt-LT" b="1" i="1" dirty="0" smtClean="0">
                <a:solidFill>
                  <a:schemeClr val="tx2">
                    <a:lumMod val="60000"/>
                    <a:lumOff val="40000"/>
                  </a:schemeClr>
                </a:solidFill>
              </a:rPr>
              <a:t>pabaiga</a:t>
            </a:r>
            <a:endParaRPr lang="lt-LT" dirty="0"/>
          </a:p>
        </p:txBody>
      </p:sp>
      <p:sp>
        <p:nvSpPr>
          <p:cNvPr id="3" name="Content Placeholder 2"/>
          <p:cNvSpPr>
            <a:spLocks noGrp="1"/>
          </p:cNvSpPr>
          <p:nvPr>
            <p:ph idx="1"/>
          </p:nvPr>
        </p:nvSpPr>
        <p:spPr/>
        <p:txBody>
          <a:bodyPr>
            <a:normAutofit fontScale="92500" lnSpcReduction="20000"/>
          </a:bodyPr>
          <a:lstStyle/>
          <a:p>
            <a:r>
              <a:rPr lang="lt-LT" b="1" dirty="0" smtClean="0">
                <a:solidFill>
                  <a:srgbClr val="00B0F0"/>
                </a:solidFill>
              </a:rPr>
              <a:t>Ilgiausiasis galvos raumuo</a:t>
            </a:r>
          </a:p>
          <a:p>
            <a:pPr>
              <a:buNone/>
            </a:pPr>
            <a:r>
              <a:rPr lang="lt-LT" dirty="0" smtClean="0"/>
              <a:t>Smilkinkaulio speninė atauga – </a:t>
            </a:r>
            <a:r>
              <a:rPr lang="lt-LT" i="1" dirty="0" smtClean="0"/>
              <a:t>processus mastoideus ossis temporalis</a:t>
            </a:r>
            <a:endParaRPr lang="lt-LT" dirty="0" smtClean="0"/>
          </a:p>
          <a:p>
            <a:r>
              <a:rPr lang="lt-LT" b="1" dirty="0" smtClean="0">
                <a:solidFill>
                  <a:srgbClr val="00B0F0"/>
                </a:solidFill>
              </a:rPr>
              <a:t>Ilgiausiasis kaklo raumuo</a:t>
            </a:r>
          </a:p>
          <a:p>
            <a:pPr>
              <a:buNone/>
            </a:pPr>
            <a:r>
              <a:rPr lang="lt-LT" dirty="0" smtClean="0"/>
              <a:t>C2-C6 kaklo slankstelių skersinės ataugos – </a:t>
            </a:r>
            <a:r>
              <a:rPr lang="lt-LT" i="1" dirty="0" smtClean="0"/>
              <a:t>processus transversi vertebrarum cervicalium C2-C6</a:t>
            </a:r>
            <a:endParaRPr lang="lt-LT" dirty="0" smtClean="0"/>
          </a:p>
          <a:p>
            <a:r>
              <a:rPr lang="lt-LT" b="1" dirty="0" smtClean="0">
                <a:solidFill>
                  <a:srgbClr val="00B0F0"/>
                </a:solidFill>
              </a:rPr>
              <a:t>Ilgiausiasis krūtinės raumuo</a:t>
            </a:r>
          </a:p>
          <a:p>
            <a:pPr>
              <a:buNone/>
            </a:pPr>
            <a:r>
              <a:rPr lang="lt-LT" dirty="0" smtClean="0"/>
              <a:t>Juosmens slankstelių skersinės ataugos – </a:t>
            </a:r>
            <a:r>
              <a:rPr lang="lt-LT" i="1" dirty="0" smtClean="0"/>
              <a:t>processus transversi vertebrarum lumbalium</a:t>
            </a:r>
            <a:endParaRPr lang="lt-LT" dirty="0" smtClean="0"/>
          </a:p>
          <a:p>
            <a:pPr>
              <a:buNone/>
            </a:pPr>
            <a:r>
              <a:rPr lang="lt-LT" dirty="0" smtClean="0"/>
              <a:t>T3-T12 krūtinės slankstelių skersinės ataugos – </a:t>
            </a:r>
            <a:r>
              <a:rPr lang="lt-LT" i="1" dirty="0" smtClean="0"/>
              <a:t>processus transversi vertebrarum thoracicarum T3-T12</a:t>
            </a:r>
            <a:endParaRPr lang="lt-LT" dirty="0" smtClean="0"/>
          </a:p>
          <a:p>
            <a:pPr>
              <a:buNone/>
            </a:pPr>
            <a:r>
              <a:rPr lang="lt-LT" dirty="0" smtClean="0"/>
              <a:t>Šonkauliai – </a:t>
            </a:r>
            <a:r>
              <a:rPr lang="lt-LT" i="1" dirty="0" smtClean="0"/>
              <a:t>costae</a:t>
            </a:r>
            <a:endParaRPr lang="lt-LT" dirty="0" smtClean="0"/>
          </a:p>
          <a:p>
            <a:endParaRPr lang="lt-L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endParaRPr lang="lt-LT"/>
          </a:p>
        </p:txBody>
      </p:sp>
      <p:pic>
        <p:nvPicPr>
          <p:cNvPr id="21506" name="Picture 2" descr="Longissimus Thoracis Muscle"/>
          <p:cNvPicPr>
            <a:picLocks noChangeAspect="1" noChangeArrowheads="1"/>
          </p:cNvPicPr>
          <p:nvPr/>
        </p:nvPicPr>
        <p:blipFill>
          <a:blip r:embed="rId2"/>
          <a:srcRect/>
          <a:stretch>
            <a:fillRect/>
          </a:stretch>
        </p:blipFill>
        <p:spPr bwMode="auto">
          <a:xfrm>
            <a:off x="1066800" y="1219200"/>
            <a:ext cx="6343650" cy="52387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dirty="0" smtClean="0"/>
              <a:t>Prisitvirtinimas </a:t>
            </a:r>
            <a:r>
              <a:rPr lang="lt-LT" dirty="0" smtClean="0">
                <a:solidFill>
                  <a:srgbClr val="FF0000"/>
                </a:solidFill>
              </a:rPr>
              <a:t>pradžia</a:t>
            </a:r>
            <a:br>
              <a:rPr lang="lt-LT" dirty="0" smtClean="0">
                <a:solidFill>
                  <a:srgbClr val="FF0000"/>
                </a:solidFill>
              </a:rPr>
            </a:br>
            <a:r>
              <a:rPr lang="lt-LT" i="1" dirty="0" smtClean="0">
                <a:solidFill>
                  <a:srgbClr val="00B0F0"/>
                </a:solidFill>
              </a:rPr>
              <a:t>keterinis raumuo</a:t>
            </a:r>
            <a:endParaRPr lang="lt-LT" i="1" dirty="0">
              <a:solidFill>
                <a:srgbClr val="00B0F0"/>
              </a:solidFill>
            </a:endParaRPr>
          </a:p>
        </p:txBody>
      </p:sp>
      <p:sp>
        <p:nvSpPr>
          <p:cNvPr id="3" name="Content Placeholder 2"/>
          <p:cNvSpPr>
            <a:spLocks noGrp="1"/>
          </p:cNvSpPr>
          <p:nvPr>
            <p:ph idx="1"/>
          </p:nvPr>
        </p:nvSpPr>
        <p:spPr/>
        <p:txBody>
          <a:bodyPr>
            <a:normAutofit fontScale="85000" lnSpcReduction="20000"/>
          </a:bodyPr>
          <a:lstStyle/>
          <a:p>
            <a:r>
              <a:rPr lang="lt-LT" b="1" dirty="0" smtClean="0">
                <a:solidFill>
                  <a:srgbClr val="FF0000"/>
                </a:solidFill>
              </a:rPr>
              <a:t>Keterinis galvos raumuo</a:t>
            </a:r>
          </a:p>
          <a:p>
            <a:pPr>
              <a:buNone/>
            </a:pPr>
            <a:r>
              <a:rPr lang="lt-LT" dirty="0" smtClean="0"/>
              <a:t>Viršutinių kaklo slankstelių keterinės ataugos – </a:t>
            </a:r>
            <a:r>
              <a:rPr lang="lt-LT" i="1" dirty="0" smtClean="0"/>
              <a:t>processus spinosi vertebrarum cervicalium</a:t>
            </a:r>
            <a:endParaRPr lang="lt-LT" dirty="0" smtClean="0"/>
          </a:p>
          <a:p>
            <a:r>
              <a:rPr lang="lt-LT" b="1" dirty="0" smtClean="0">
                <a:solidFill>
                  <a:srgbClr val="FF0000"/>
                </a:solidFill>
              </a:rPr>
              <a:t>Keterinis kaklo raumuo</a:t>
            </a:r>
          </a:p>
          <a:p>
            <a:pPr>
              <a:buNone/>
            </a:pPr>
            <a:r>
              <a:rPr lang="lt-LT" dirty="0" smtClean="0"/>
              <a:t>T1-T2 krūtinės slankstelių keterinės ataugos – </a:t>
            </a:r>
            <a:r>
              <a:rPr lang="lt-LT" i="1" dirty="0" smtClean="0"/>
              <a:t>processus spinosi vertebrarum thoracicarum T1-T2</a:t>
            </a:r>
            <a:endParaRPr lang="lt-LT" dirty="0" smtClean="0"/>
          </a:p>
          <a:p>
            <a:pPr>
              <a:buNone/>
            </a:pPr>
            <a:r>
              <a:rPr lang="lt-LT" dirty="0" smtClean="0"/>
              <a:t>C6-C7 kaklo slankstelių keterinės ataugos – </a:t>
            </a:r>
            <a:r>
              <a:rPr lang="lt-LT" i="1" dirty="0" smtClean="0"/>
              <a:t>processus spinosi vertebrarum cervicalium C6-C7</a:t>
            </a:r>
            <a:endParaRPr lang="lt-LT" dirty="0" smtClean="0"/>
          </a:p>
          <a:p>
            <a:r>
              <a:rPr lang="lt-LT" b="1" dirty="0" smtClean="0">
                <a:solidFill>
                  <a:srgbClr val="FF0000"/>
                </a:solidFill>
              </a:rPr>
              <a:t>Keterinis krūtinės raumuo</a:t>
            </a:r>
          </a:p>
          <a:p>
            <a:pPr>
              <a:buNone/>
            </a:pPr>
            <a:r>
              <a:rPr lang="lt-LT" dirty="0" smtClean="0"/>
              <a:t>L1-L3 juosmens slankstelių keterinės ataugos – </a:t>
            </a:r>
            <a:r>
              <a:rPr lang="lt-LT" i="1" dirty="0" smtClean="0"/>
              <a:t>processus spinosi vertebrarum lumbalium L1-L3</a:t>
            </a:r>
            <a:endParaRPr lang="lt-LT" dirty="0" smtClean="0"/>
          </a:p>
          <a:p>
            <a:pPr>
              <a:buNone/>
            </a:pPr>
            <a:r>
              <a:rPr lang="lt-LT" dirty="0" smtClean="0"/>
              <a:t>T10-T12 krūtinės slankstelių keterinės ataugos – </a:t>
            </a:r>
            <a:r>
              <a:rPr lang="lt-LT" i="1" dirty="0" smtClean="0"/>
              <a:t>processus spinosi vertebrarum thoracicarum </a:t>
            </a:r>
            <a:r>
              <a:rPr lang="lt-LT" i="1" dirty="0" smtClean="0"/>
              <a:t>T10-T12</a:t>
            </a:r>
            <a:endParaRPr lang="lt-LT" dirty="0" smtClean="0"/>
          </a:p>
          <a:p>
            <a:endParaRPr lang="lt-L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Prisitvirtinimas </a:t>
            </a:r>
            <a:r>
              <a:rPr lang="lt-LT" b="1" i="1" dirty="0" smtClean="0">
                <a:solidFill>
                  <a:schemeClr val="tx2">
                    <a:lumMod val="60000"/>
                    <a:lumOff val="40000"/>
                  </a:schemeClr>
                </a:solidFill>
              </a:rPr>
              <a:t>pabaiga</a:t>
            </a:r>
            <a:endParaRPr lang="lt-LT" dirty="0"/>
          </a:p>
        </p:txBody>
      </p:sp>
      <p:sp>
        <p:nvSpPr>
          <p:cNvPr id="3" name="Content Placeholder 2"/>
          <p:cNvSpPr>
            <a:spLocks noGrp="1"/>
          </p:cNvSpPr>
          <p:nvPr>
            <p:ph idx="1"/>
          </p:nvPr>
        </p:nvSpPr>
        <p:spPr/>
        <p:txBody>
          <a:bodyPr/>
          <a:lstStyle/>
          <a:p>
            <a:r>
              <a:rPr lang="lt-LT" b="1" dirty="0" smtClean="0">
                <a:solidFill>
                  <a:srgbClr val="00B0F0"/>
                </a:solidFill>
              </a:rPr>
              <a:t>Keterinis galvos raumuo</a:t>
            </a:r>
          </a:p>
          <a:p>
            <a:pPr>
              <a:buNone/>
            </a:pPr>
            <a:r>
              <a:rPr lang="lt-LT" dirty="0" smtClean="0"/>
              <a:t>Pakauškaulio žvynas – </a:t>
            </a:r>
            <a:r>
              <a:rPr lang="lt-LT" i="1" dirty="0" smtClean="0"/>
              <a:t>squama occipitalis</a:t>
            </a:r>
            <a:endParaRPr lang="lt-LT" dirty="0" smtClean="0"/>
          </a:p>
          <a:p>
            <a:r>
              <a:rPr lang="lt-LT" b="1" dirty="0" smtClean="0">
                <a:solidFill>
                  <a:srgbClr val="00B0F0"/>
                </a:solidFill>
              </a:rPr>
              <a:t>Keterinis kaklo raumuo</a:t>
            </a:r>
          </a:p>
          <a:p>
            <a:pPr>
              <a:buNone/>
            </a:pPr>
            <a:r>
              <a:rPr lang="lt-LT" dirty="0" smtClean="0"/>
              <a:t>C2-C4 kaklo slankstelių keterinės ataugos – </a:t>
            </a:r>
            <a:r>
              <a:rPr lang="lt-LT" i="1" dirty="0" smtClean="0"/>
              <a:t>processus spinosi vertebrarum cervicalium C2-C4</a:t>
            </a:r>
            <a:endParaRPr lang="lt-LT" dirty="0" smtClean="0"/>
          </a:p>
          <a:p>
            <a:r>
              <a:rPr lang="lt-LT" b="1" dirty="0" smtClean="0">
                <a:solidFill>
                  <a:srgbClr val="00B0F0"/>
                </a:solidFill>
              </a:rPr>
              <a:t>Keterinis krūtinės raumuo</a:t>
            </a:r>
          </a:p>
          <a:p>
            <a:pPr>
              <a:buNone/>
            </a:pPr>
            <a:r>
              <a:rPr lang="lt-LT" dirty="0" smtClean="0"/>
              <a:t>T2-T8 krūtinės slankstelių keterinės ataugos – </a:t>
            </a:r>
            <a:r>
              <a:rPr lang="lt-LT" i="1" dirty="0" smtClean="0"/>
              <a:t>processus spinosi vertebrarum thoracicarum T2-T8</a:t>
            </a:r>
            <a:endParaRPr lang="lt-LT" dirty="0" smtClean="0"/>
          </a:p>
          <a:p>
            <a:endParaRPr lang="lt-L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endParaRPr lang="lt-LT"/>
          </a:p>
        </p:txBody>
      </p:sp>
      <p:pic>
        <p:nvPicPr>
          <p:cNvPr id="24578" name="Picture 2" descr="Spinalis Thoracis Muscle"/>
          <p:cNvPicPr>
            <a:picLocks noChangeAspect="1" noChangeArrowheads="1"/>
          </p:cNvPicPr>
          <p:nvPr/>
        </p:nvPicPr>
        <p:blipFill>
          <a:blip r:embed="rId2"/>
          <a:srcRect/>
          <a:stretch>
            <a:fillRect/>
          </a:stretch>
        </p:blipFill>
        <p:spPr bwMode="auto">
          <a:xfrm>
            <a:off x="685800" y="317557"/>
            <a:ext cx="7620000" cy="629279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b="1" i="1" dirty="0" smtClean="0"/>
              <a:t>Inervacija</a:t>
            </a:r>
            <a:endParaRPr lang="lt-LT" b="1" i="1" dirty="0"/>
          </a:p>
        </p:txBody>
      </p:sp>
      <p:sp>
        <p:nvSpPr>
          <p:cNvPr id="3" name="Content Placeholder 2"/>
          <p:cNvSpPr>
            <a:spLocks noGrp="1"/>
          </p:cNvSpPr>
          <p:nvPr>
            <p:ph idx="1"/>
          </p:nvPr>
        </p:nvSpPr>
        <p:spPr/>
        <p:txBody>
          <a:bodyPr/>
          <a:lstStyle/>
          <a:p>
            <a:r>
              <a:rPr lang="lt-LT" dirty="0" smtClean="0"/>
              <a:t>C2-C7 kaklinių, T1-T12 krūtininių, L1-L5 juosmeninių nugarinių nervų užpakalinės šakos – </a:t>
            </a:r>
            <a:r>
              <a:rPr lang="lt-LT" i="1" dirty="0" smtClean="0"/>
              <a:t>rami dorsales nervorum spinalium</a:t>
            </a:r>
            <a:endParaRPr lang="lt-L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b="1" i="1" dirty="0" smtClean="0"/>
              <a:t>Kraujotaka</a:t>
            </a:r>
            <a:endParaRPr lang="lt-LT" b="1" i="1" dirty="0"/>
          </a:p>
        </p:txBody>
      </p:sp>
      <p:sp>
        <p:nvSpPr>
          <p:cNvPr id="3" name="Content Placeholder 2"/>
          <p:cNvSpPr>
            <a:spLocks noGrp="1"/>
          </p:cNvSpPr>
          <p:nvPr>
            <p:ph idx="1"/>
          </p:nvPr>
        </p:nvSpPr>
        <p:spPr/>
        <p:txBody>
          <a:bodyPr/>
          <a:lstStyle/>
          <a:p>
            <a:r>
              <a:rPr lang="lt-LT" dirty="0" smtClean="0"/>
              <a:t>Pakaušinė arterija – </a:t>
            </a:r>
            <a:r>
              <a:rPr lang="lt-LT" i="1" dirty="0" smtClean="0"/>
              <a:t>arteria occipitalis</a:t>
            </a:r>
            <a:endParaRPr lang="lt-LT" dirty="0" smtClean="0"/>
          </a:p>
          <a:p>
            <a:r>
              <a:rPr lang="lt-LT" dirty="0" smtClean="0"/>
              <a:t>Gilioji kaklo arterija – </a:t>
            </a:r>
            <a:r>
              <a:rPr lang="lt-LT" i="1" dirty="0" smtClean="0"/>
              <a:t>arteria cervicalis profunda</a:t>
            </a:r>
            <a:endParaRPr lang="lt-LT" dirty="0" smtClean="0"/>
          </a:p>
          <a:p>
            <a:r>
              <a:rPr lang="lt-LT" dirty="0" smtClean="0"/>
              <a:t>Tarpšonkaulinių ir juosmeninių arterijų raumeninės šakos – </a:t>
            </a:r>
            <a:r>
              <a:rPr lang="lt-LT" i="1" dirty="0" smtClean="0"/>
              <a:t>rami dorsales arteriae intercostalium et lumbalium</a:t>
            </a:r>
            <a:endParaRPr lang="lt-LT" dirty="0" smtClean="0"/>
          </a:p>
          <a:p>
            <a:r>
              <a:rPr lang="lt-LT" dirty="0" smtClean="0"/>
              <a:t>Klubinė juosmens arterija – </a:t>
            </a:r>
            <a:r>
              <a:rPr lang="lt-LT" i="1" dirty="0" smtClean="0"/>
              <a:t>arteria iliolumbalis</a:t>
            </a:r>
            <a:endParaRPr lang="lt-LT" dirty="0" smtClean="0"/>
          </a:p>
          <a:p>
            <a:endParaRPr lang="lt-L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pPr algn="ctr"/>
            <a:r>
              <a:rPr lang="lt-LT" b="1" i="1" dirty="0" smtClean="0"/>
              <a:t>FUNKCIJA</a:t>
            </a:r>
            <a:endParaRPr lang="lt-LT" b="1" i="1"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r>
              <a:rPr lang="lt-LT" sz="3100" dirty="0" smtClean="0"/>
              <a:t>Pagrindinė funkcija: tiesia stuburą ir kaklą.</a:t>
            </a:r>
          </a:p>
          <a:p>
            <a:r>
              <a:rPr lang="lt-LT" sz="3100" dirty="0" smtClean="0"/>
              <a:t>Lošia atgal liemenį, kaklą, galvą; tiesia stuburą, priešindamasis svoriui kūno priekyje, pavyzdžiui, laikant ant sprando sunkų svorį ar nėštumo metu.</a:t>
            </a:r>
          </a:p>
          <a:p>
            <a:r>
              <a:rPr lang="lt-LT" sz="3100" dirty="0" smtClean="0"/>
              <a:t>Palaiko liemenį statmenoje padėtyje stovint, vaikštant.</a:t>
            </a:r>
          </a:p>
          <a:p>
            <a:r>
              <a:rPr lang="lt-LT" sz="3100" dirty="0" smtClean="0"/>
              <a:t>Klubinis šonkaulių raumuo, susitraukęs abipus, tiesia sulenktą liemenį ir kaklą, o susitraukęs vienoje pusėje, traukia šonkaulius žemyn, lenkia stuburą ar kaklą į šoną.</a:t>
            </a:r>
          </a:p>
          <a:p>
            <a:r>
              <a:rPr lang="lt-LT" sz="3100" dirty="0" smtClean="0"/>
              <a:t>Keterinis raumuo, susitraukęs abipus, tiesia stuburą ir lošia galvą atgal, palaiko stuburą statmeną.</a:t>
            </a:r>
          </a:p>
          <a:p>
            <a:r>
              <a:rPr lang="lt-LT" sz="3100" dirty="0" smtClean="0"/>
              <a:t>Ilgiausiasis raumuo, susitraukęs abipus, tiesia sulenktą liemenį, lošia liemenį, kaklą ir galvą atgal, o susitraukęs vienoje pusėje, suka į savo pusę stuburą, suka į savo pusę veidą ir lenkia į savo pusę galvą.</a:t>
            </a:r>
          </a:p>
          <a:p>
            <a:pPr>
              <a:buNone/>
            </a:pPr>
            <a:r>
              <a:rPr lang="lt-LT" dirty="0" smtClean="0">
                <a:hlinkClick r:id="rId2"/>
              </a:rPr>
              <a:t>https://</a:t>
            </a:r>
            <a:r>
              <a:rPr lang="lt-LT" dirty="0" smtClean="0">
                <a:hlinkClick r:id="rId2"/>
              </a:rPr>
              <a:t>youtu.be/ng5ToMRptT0</a:t>
            </a:r>
            <a:endParaRPr lang="lt-LT" dirty="0" smtClean="0"/>
          </a:p>
          <a:p>
            <a:endParaRPr lang="lt-L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TRIGERINIAI TAŠKAI</a:t>
            </a:r>
            <a:endParaRPr lang="lt-LT" dirty="0"/>
          </a:p>
        </p:txBody>
      </p:sp>
      <p:sp>
        <p:nvSpPr>
          <p:cNvPr id="3" name="Content Placeholder 2"/>
          <p:cNvSpPr>
            <a:spLocks noGrp="1"/>
          </p:cNvSpPr>
          <p:nvPr>
            <p:ph idx="1"/>
          </p:nvPr>
        </p:nvSpPr>
        <p:spPr/>
        <p:txBody>
          <a:bodyPr/>
          <a:lstStyle/>
          <a:p>
            <a:r>
              <a:rPr lang="lt-LT" dirty="0" smtClean="0">
                <a:hlinkClick r:id="rId2"/>
              </a:rPr>
              <a:t>https://</a:t>
            </a:r>
            <a:r>
              <a:rPr lang="lt-LT" dirty="0" smtClean="0">
                <a:hlinkClick r:id="rId2"/>
              </a:rPr>
              <a:t>youtu.be/QSyzArpfaCU</a:t>
            </a:r>
            <a:endParaRPr lang="lt-LT" dirty="0" smtClean="0"/>
          </a:p>
          <a:p>
            <a:endParaRPr lang="lt-LT" dirty="0"/>
          </a:p>
        </p:txBody>
      </p:sp>
      <p:pic>
        <p:nvPicPr>
          <p:cNvPr id="27650" name="Picture 2" descr="Trigger Point Therapy - Erector Spinae – Niel Asher Education"/>
          <p:cNvPicPr>
            <a:picLocks noChangeAspect="1" noChangeArrowheads="1"/>
          </p:cNvPicPr>
          <p:nvPr/>
        </p:nvPicPr>
        <p:blipFill>
          <a:blip r:embed="rId3"/>
          <a:srcRect/>
          <a:stretch>
            <a:fillRect/>
          </a:stretch>
        </p:blipFill>
        <p:spPr bwMode="auto">
          <a:xfrm>
            <a:off x="5791200" y="1905000"/>
            <a:ext cx="2886075" cy="4572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i="1" dirty="0" smtClean="0"/>
              <a:t>VIETA</a:t>
            </a:r>
            <a:endParaRPr lang="lt-LT" b="1" i="1" dirty="0"/>
          </a:p>
        </p:txBody>
      </p:sp>
      <p:sp>
        <p:nvSpPr>
          <p:cNvPr id="3" name="Content Placeholder 2"/>
          <p:cNvSpPr>
            <a:spLocks noGrp="1"/>
          </p:cNvSpPr>
          <p:nvPr>
            <p:ph idx="1"/>
          </p:nvPr>
        </p:nvSpPr>
        <p:spPr/>
        <p:txBody>
          <a:bodyPr>
            <a:normAutofit lnSpcReduction="10000"/>
          </a:bodyPr>
          <a:lstStyle/>
          <a:p>
            <a:r>
              <a:rPr lang="lt-LT" dirty="0" smtClean="0"/>
              <a:t>Tiesiamasis nugaros raumuo yra ne vientisas raumuo, o visas pluoštas raumenų ir sausgyslių vertikalių gijų. Šie raumų pluoštai tęsiasi išilgai palei visą stuburo ilgį kaklo, krūtinės, juosmens ir kryžkaulio srityse. Jie jungia stuburą su šonkauliais ir pakaušiu. Raumenys gerai matomi pasilenkus, ypač ties juosmeniu, kur jie glūdi nugaros paviršiuje abipus stuburo šonų. Tiesiamąjį nugaros raumenį sudaro 3 raumenys, o kiekvieną iš šių raumenų sudaro 3 dalys.</a:t>
            </a:r>
          </a:p>
          <a:p>
            <a:r>
              <a:rPr lang="lt-LT" dirty="0" smtClean="0"/>
              <a:t/>
            </a:r>
            <a:br>
              <a:rPr lang="lt-LT" dirty="0" smtClean="0"/>
            </a:br>
            <a:endParaRPr lang="lt-L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dirty="0" smtClean="0"/>
              <a:t>Klubinis šonkaulių raumuo – </a:t>
            </a:r>
            <a:r>
              <a:rPr lang="lt-LT" i="1" dirty="0" smtClean="0"/>
              <a:t>musculus iliocostalis</a:t>
            </a:r>
            <a:endParaRPr lang="lt-LT" dirty="0"/>
          </a:p>
        </p:txBody>
      </p:sp>
      <p:sp>
        <p:nvSpPr>
          <p:cNvPr id="3" name="Content Placeholder 2"/>
          <p:cNvSpPr>
            <a:spLocks noGrp="1"/>
          </p:cNvSpPr>
          <p:nvPr>
            <p:ph idx="1"/>
          </p:nvPr>
        </p:nvSpPr>
        <p:spPr/>
        <p:txBody>
          <a:bodyPr>
            <a:normAutofit fontScale="92500" lnSpcReduction="20000"/>
          </a:bodyPr>
          <a:lstStyle/>
          <a:p>
            <a:endParaRPr lang="lt-LT" dirty="0" smtClean="0"/>
          </a:p>
          <a:p>
            <a:pPr lvl="1"/>
            <a:r>
              <a:rPr lang="lt-LT" dirty="0" smtClean="0"/>
              <a:t>Kaklinis klubinis </a:t>
            </a:r>
            <a:r>
              <a:rPr lang="lt-LT" dirty="0" smtClean="0"/>
              <a:t>šonkaulių</a:t>
            </a:r>
          </a:p>
          <a:p>
            <a:pPr lvl="1">
              <a:buNone/>
            </a:pPr>
            <a:r>
              <a:rPr lang="lt-LT" dirty="0" smtClean="0"/>
              <a:t> </a:t>
            </a:r>
            <a:r>
              <a:rPr lang="lt-LT" dirty="0" smtClean="0"/>
              <a:t>raumuo – </a:t>
            </a:r>
            <a:r>
              <a:rPr lang="lt-LT" i="1" dirty="0" smtClean="0"/>
              <a:t>musculus iliocostalis </a:t>
            </a:r>
            <a:endParaRPr lang="lt-LT" i="1" dirty="0" smtClean="0"/>
          </a:p>
          <a:p>
            <a:pPr lvl="1">
              <a:buNone/>
            </a:pPr>
            <a:r>
              <a:rPr lang="lt-LT" i="1" dirty="0" smtClean="0"/>
              <a:t>cevicis</a:t>
            </a:r>
            <a:endParaRPr lang="lt-LT" dirty="0" smtClean="0"/>
          </a:p>
          <a:p>
            <a:pPr lvl="1"/>
            <a:r>
              <a:rPr lang="lt-LT" dirty="0" smtClean="0"/>
              <a:t>Krūtininis klubinis </a:t>
            </a:r>
            <a:r>
              <a:rPr lang="lt-LT" dirty="0" smtClean="0"/>
              <a:t>šonkaulių</a:t>
            </a:r>
          </a:p>
          <a:p>
            <a:pPr lvl="1">
              <a:buNone/>
            </a:pPr>
            <a:r>
              <a:rPr lang="lt-LT" dirty="0" smtClean="0"/>
              <a:t> </a:t>
            </a:r>
            <a:r>
              <a:rPr lang="lt-LT" dirty="0" smtClean="0"/>
              <a:t>raumuo – </a:t>
            </a:r>
            <a:r>
              <a:rPr lang="lt-LT" i="1" dirty="0" smtClean="0"/>
              <a:t>musculus iliocostalis </a:t>
            </a:r>
            <a:endParaRPr lang="lt-LT" i="1" dirty="0" smtClean="0"/>
          </a:p>
          <a:p>
            <a:pPr lvl="1">
              <a:buNone/>
            </a:pPr>
            <a:r>
              <a:rPr lang="lt-LT" i="1" dirty="0" smtClean="0"/>
              <a:t>thoracis</a:t>
            </a:r>
            <a:endParaRPr lang="lt-LT" dirty="0" smtClean="0"/>
          </a:p>
          <a:p>
            <a:pPr lvl="1"/>
            <a:r>
              <a:rPr lang="lt-LT" dirty="0" smtClean="0"/>
              <a:t>Juosmeninis klubinis </a:t>
            </a:r>
            <a:r>
              <a:rPr lang="lt-LT" dirty="0" smtClean="0"/>
              <a:t>šonkaulių</a:t>
            </a:r>
          </a:p>
          <a:p>
            <a:pPr lvl="1">
              <a:buNone/>
            </a:pPr>
            <a:r>
              <a:rPr lang="lt-LT" dirty="0" smtClean="0"/>
              <a:t> </a:t>
            </a:r>
            <a:r>
              <a:rPr lang="lt-LT" dirty="0" smtClean="0"/>
              <a:t>raumuo – </a:t>
            </a:r>
            <a:r>
              <a:rPr lang="lt-LT" i="1" dirty="0" smtClean="0"/>
              <a:t>musculus </a:t>
            </a:r>
            <a:r>
              <a:rPr lang="lt-LT" i="1" dirty="0" smtClean="0"/>
              <a:t>iliocostalis</a:t>
            </a:r>
          </a:p>
          <a:p>
            <a:pPr lvl="1">
              <a:buNone/>
            </a:pPr>
            <a:r>
              <a:rPr lang="lt-LT" i="1" dirty="0" smtClean="0"/>
              <a:t> </a:t>
            </a:r>
            <a:r>
              <a:rPr lang="lt-LT" i="1" dirty="0" smtClean="0"/>
              <a:t>lumborum</a:t>
            </a:r>
            <a:endParaRPr lang="lt-LT" dirty="0" smtClean="0"/>
          </a:p>
          <a:p>
            <a:r>
              <a:rPr lang="lt-LT" dirty="0" smtClean="0"/>
              <a:t/>
            </a:r>
            <a:br>
              <a:rPr lang="lt-LT" dirty="0" smtClean="0"/>
            </a:br>
            <a:endParaRPr lang="lt-LT" dirty="0"/>
          </a:p>
        </p:txBody>
      </p:sp>
      <p:pic>
        <p:nvPicPr>
          <p:cNvPr id="14338" name="Picture 2" descr="Muscolo spinale - The Strength"/>
          <p:cNvPicPr>
            <a:picLocks noChangeAspect="1" noChangeArrowheads="1"/>
          </p:cNvPicPr>
          <p:nvPr/>
        </p:nvPicPr>
        <p:blipFill>
          <a:blip r:embed="rId2"/>
          <a:srcRect/>
          <a:stretch>
            <a:fillRect/>
          </a:stretch>
        </p:blipFill>
        <p:spPr bwMode="auto">
          <a:xfrm>
            <a:off x="5181600" y="1905000"/>
            <a:ext cx="3629274" cy="41909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b="1" i="1" dirty="0" smtClean="0"/>
              <a:t>Ilgiausiasis raumuo </a:t>
            </a:r>
            <a:r>
              <a:rPr lang="lt-LT" dirty="0" smtClean="0"/>
              <a:t>– </a:t>
            </a:r>
            <a:r>
              <a:rPr lang="lt-LT" dirty="0" smtClean="0"/>
              <a:t/>
            </a:r>
            <a:br>
              <a:rPr lang="lt-LT" dirty="0" smtClean="0"/>
            </a:br>
            <a:r>
              <a:rPr lang="lt-LT" sz="4000" i="1" dirty="0" smtClean="0"/>
              <a:t>musculus </a:t>
            </a:r>
            <a:r>
              <a:rPr lang="lt-LT" sz="4000" i="1" dirty="0" smtClean="0"/>
              <a:t>longissimus</a:t>
            </a:r>
            <a:endParaRPr lang="lt-LT" sz="4000" dirty="0"/>
          </a:p>
        </p:txBody>
      </p:sp>
      <p:sp>
        <p:nvSpPr>
          <p:cNvPr id="3" name="Content Placeholder 2"/>
          <p:cNvSpPr>
            <a:spLocks noGrp="1"/>
          </p:cNvSpPr>
          <p:nvPr>
            <p:ph idx="1"/>
          </p:nvPr>
        </p:nvSpPr>
        <p:spPr/>
        <p:txBody>
          <a:bodyPr/>
          <a:lstStyle/>
          <a:p>
            <a:endParaRPr lang="lt-LT" dirty="0" smtClean="0"/>
          </a:p>
          <a:p>
            <a:pPr lvl="1"/>
            <a:r>
              <a:rPr lang="lt-LT" dirty="0" smtClean="0"/>
              <a:t>Ilgiausiasis galvos </a:t>
            </a:r>
            <a:r>
              <a:rPr lang="lt-LT" dirty="0" smtClean="0"/>
              <a:t>raumuo</a:t>
            </a:r>
          </a:p>
          <a:p>
            <a:pPr lvl="1">
              <a:buNone/>
            </a:pPr>
            <a:r>
              <a:rPr lang="lt-LT" sz="1800" dirty="0" smtClean="0"/>
              <a:t> </a:t>
            </a:r>
            <a:r>
              <a:rPr lang="lt-LT" sz="1800" dirty="0" smtClean="0"/>
              <a:t>– </a:t>
            </a:r>
            <a:r>
              <a:rPr lang="lt-LT" sz="1800" i="1" dirty="0" smtClean="0"/>
              <a:t>musculus longissimus capitis</a:t>
            </a:r>
            <a:endParaRPr lang="lt-LT" sz="1800" dirty="0" smtClean="0"/>
          </a:p>
          <a:p>
            <a:pPr lvl="1"/>
            <a:r>
              <a:rPr lang="lt-LT" dirty="0" smtClean="0"/>
              <a:t>Ilgiausiasis kaklo </a:t>
            </a:r>
            <a:r>
              <a:rPr lang="lt-LT" dirty="0" smtClean="0"/>
              <a:t>raumuo</a:t>
            </a:r>
          </a:p>
          <a:p>
            <a:pPr lvl="1">
              <a:buNone/>
            </a:pPr>
            <a:r>
              <a:rPr lang="lt-LT" dirty="0" smtClean="0"/>
              <a:t> </a:t>
            </a:r>
            <a:r>
              <a:rPr lang="lt-LT" sz="1800" dirty="0" smtClean="0"/>
              <a:t>– </a:t>
            </a:r>
            <a:r>
              <a:rPr lang="lt-LT" sz="1800" i="1" dirty="0" smtClean="0"/>
              <a:t>musculus longissimus cervicis</a:t>
            </a:r>
            <a:endParaRPr lang="lt-LT" sz="1800" dirty="0" smtClean="0"/>
          </a:p>
          <a:p>
            <a:pPr lvl="1"/>
            <a:r>
              <a:rPr lang="lt-LT" dirty="0" smtClean="0"/>
              <a:t>Ilgiausiasis krūtinės </a:t>
            </a:r>
            <a:r>
              <a:rPr lang="lt-LT" dirty="0" smtClean="0"/>
              <a:t>raumuo</a:t>
            </a:r>
          </a:p>
          <a:p>
            <a:pPr lvl="1">
              <a:buNone/>
            </a:pPr>
            <a:r>
              <a:rPr lang="lt-LT" dirty="0" smtClean="0"/>
              <a:t> </a:t>
            </a:r>
            <a:r>
              <a:rPr lang="lt-LT" sz="1800" dirty="0" smtClean="0"/>
              <a:t>– </a:t>
            </a:r>
            <a:r>
              <a:rPr lang="lt-LT" sz="1800" i="1" dirty="0" smtClean="0"/>
              <a:t>musculus longissimus thoracis</a:t>
            </a:r>
            <a:endParaRPr lang="lt-LT" sz="1800" dirty="0" smtClean="0"/>
          </a:p>
          <a:p>
            <a:pPr>
              <a:buNone/>
            </a:pPr>
            <a:r>
              <a:rPr lang="lt-LT" dirty="0" smtClean="0"/>
              <a:t/>
            </a:r>
            <a:br>
              <a:rPr lang="lt-LT" dirty="0" smtClean="0"/>
            </a:br>
            <a:r>
              <a:rPr lang="lt-LT" dirty="0" smtClean="0">
                <a:hlinkClick r:id="rId2"/>
              </a:rPr>
              <a:t>https://</a:t>
            </a:r>
            <a:r>
              <a:rPr lang="lt-LT" dirty="0" smtClean="0">
                <a:hlinkClick r:id="rId2"/>
              </a:rPr>
              <a:t>youtu.be/IJLS-6rQdRA</a:t>
            </a:r>
            <a:endParaRPr lang="lt-LT" dirty="0" smtClean="0"/>
          </a:p>
          <a:p>
            <a:endParaRPr lang="lt-LT" dirty="0"/>
          </a:p>
        </p:txBody>
      </p:sp>
      <p:pic>
        <p:nvPicPr>
          <p:cNvPr id="16386" name="Picture 2" descr="Longissimus: Origins, insertions, innervation and actions | Kenhub"/>
          <p:cNvPicPr>
            <a:picLocks noChangeAspect="1" noChangeArrowheads="1"/>
          </p:cNvPicPr>
          <p:nvPr/>
        </p:nvPicPr>
        <p:blipFill>
          <a:blip r:embed="rId3"/>
          <a:srcRect/>
          <a:stretch>
            <a:fillRect/>
          </a:stretch>
        </p:blipFill>
        <p:spPr bwMode="auto">
          <a:xfrm>
            <a:off x="5257800" y="2133600"/>
            <a:ext cx="3733800" cy="4343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dirty="0" smtClean="0"/>
              <a:t>Keterinis </a:t>
            </a:r>
            <a:r>
              <a:rPr lang="lt-LT" dirty="0" smtClean="0"/>
              <a:t>raumuo</a:t>
            </a:r>
            <a:br>
              <a:rPr lang="lt-LT" dirty="0" smtClean="0"/>
            </a:br>
            <a:r>
              <a:rPr lang="lt-LT" dirty="0" smtClean="0"/>
              <a:t> </a:t>
            </a:r>
            <a:r>
              <a:rPr lang="lt-LT" dirty="0" smtClean="0"/>
              <a:t>– </a:t>
            </a:r>
            <a:r>
              <a:rPr lang="lt-LT" sz="4000" i="1" dirty="0" smtClean="0"/>
              <a:t>musculus spinalis</a:t>
            </a:r>
            <a:endParaRPr lang="lt-LT" sz="4000" dirty="0"/>
          </a:p>
        </p:txBody>
      </p:sp>
      <p:sp>
        <p:nvSpPr>
          <p:cNvPr id="3" name="Content Placeholder 2"/>
          <p:cNvSpPr>
            <a:spLocks noGrp="1"/>
          </p:cNvSpPr>
          <p:nvPr>
            <p:ph idx="1"/>
          </p:nvPr>
        </p:nvSpPr>
        <p:spPr/>
        <p:txBody>
          <a:bodyPr/>
          <a:lstStyle/>
          <a:p>
            <a:r>
              <a:rPr lang="lt-LT" dirty="0" smtClean="0"/>
              <a:t>Keterinis galvos raumuo </a:t>
            </a:r>
            <a:endParaRPr lang="lt-LT" dirty="0" smtClean="0"/>
          </a:p>
          <a:p>
            <a:pPr>
              <a:buNone/>
            </a:pPr>
            <a:r>
              <a:rPr lang="lt-LT" dirty="0" smtClean="0"/>
              <a:t>–</a:t>
            </a:r>
            <a:r>
              <a:rPr lang="lt-LT" dirty="0" smtClean="0"/>
              <a:t> </a:t>
            </a:r>
            <a:r>
              <a:rPr lang="lt-LT" sz="1800" i="1" dirty="0" smtClean="0"/>
              <a:t>musculus spinalis capitis</a:t>
            </a:r>
            <a:endParaRPr lang="lt-LT" sz="1800" dirty="0" smtClean="0"/>
          </a:p>
          <a:p>
            <a:r>
              <a:rPr lang="lt-LT" dirty="0" smtClean="0"/>
              <a:t>Keterinis kaklo </a:t>
            </a:r>
            <a:r>
              <a:rPr lang="lt-LT" dirty="0" smtClean="0"/>
              <a:t>raumuo</a:t>
            </a:r>
          </a:p>
          <a:p>
            <a:pPr>
              <a:buNone/>
            </a:pPr>
            <a:r>
              <a:rPr lang="lt-LT" dirty="0" smtClean="0"/>
              <a:t> </a:t>
            </a:r>
            <a:r>
              <a:rPr lang="lt-LT" dirty="0" smtClean="0"/>
              <a:t>– </a:t>
            </a:r>
            <a:r>
              <a:rPr lang="lt-LT" sz="1800" i="1" dirty="0" smtClean="0"/>
              <a:t>musculus spinalis cervicis</a:t>
            </a:r>
            <a:endParaRPr lang="lt-LT" sz="1800" dirty="0" smtClean="0"/>
          </a:p>
          <a:p>
            <a:r>
              <a:rPr lang="lt-LT" dirty="0" smtClean="0"/>
              <a:t>Keterinis krūtinės raumuo </a:t>
            </a:r>
            <a:endParaRPr lang="lt-LT" dirty="0" smtClean="0"/>
          </a:p>
          <a:p>
            <a:pPr>
              <a:buNone/>
            </a:pPr>
            <a:r>
              <a:rPr lang="lt-LT" dirty="0" smtClean="0"/>
              <a:t>–</a:t>
            </a:r>
            <a:r>
              <a:rPr lang="lt-LT" dirty="0" smtClean="0"/>
              <a:t> </a:t>
            </a:r>
            <a:r>
              <a:rPr lang="lt-LT" sz="1800" i="1" dirty="0" smtClean="0"/>
              <a:t>musculus spinalis thoracis</a:t>
            </a:r>
            <a:endParaRPr lang="lt-LT" sz="1800" dirty="0" smtClean="0"/>
          </a:p>
          <a:p>
            <a:endParaRPr lang="lt-LT" dirty="0"/>
          </a:p>
        </p:txBody>
      </p:sp>
      <p:pic>
        <p:nvPicPr>
          <p:cNvPr id="17410" name="Picture 2" descr="Spinalis Thoracis Muscle"/>
          <p:cNvPicPr>
            <a:picLocks noChangeAspect="1" noChangeArrowheads="1"/>
          </p:cNvPicPr>
          <p:nvPr/>
        </p:nvPicPr>
        <p:blipFill>
          <a:blip r:embed="rId2"/>
          <a:srcRect/>
          <a:stretch>
            <a:fillRect/>
          </a:stretch>
        </p:blipFill>
        <p:spPr bwMode="auto">
          <a:xfrm>
            <a:off x="4572000" y="1828800"/>
            <a:ext cx="4343400" cy="453029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dirty="0" smtClean="0"/>
              <a:t>Prisitvirtinimas </a:t>
            </a:r>
            <a:r>
              <a:rPr lang="lt-LT" dirty="0" smtClean="0">
                <a:solidFill>
                  <a:srgbClr val="FF0000"/>
                </a:solidFill>
              </a:rPr>
              <a:t>pradžia</a:t>
            </a:r>
            <a:r>
              <a:rPr lang="lt-LT" dirty="0" smtClean="0"/>
              <a:t/>
            </a:r>
            <a:br>
              <a:rPr lang="lt-LT" dirty="0" smtClean="0"/>
            </a:br>
            <a:r>
              <a:rPr lang="lt-LT" sz="4400" i="1" dirty="0" smtClean="0"/>
              <a:t>Klubinis šonkaulių </a:t>
            </a:r>
            <a:r>
              <a:rPr lang="lt-LT" sz="4400" i="1" dirty="0" smtClean="0"/>
              <a:t>raumuo</a:t>
            </a:r>
            <a:endParaRPr lang="lt-LT" sz="4400" i="1" dirty="0"/>
          </a:p>
        </p:txBody>
      </p:sp>
      <p:sp>
        <p:nvSpPr>
          <p:cNvPr id="3" name="Content Placeholder 2"/>
          <p:cNvSpPr>
            <a:spLocks noGrp="1"/>
          </p:cNvSpPr>
          <p:nvPr>
            <p:ph idx="1"/>
          </p:nvPr>
        </p:nvSpPr>
        <p:spPr/>
        <p:txBody>
          <a:bodyPr>
            <a:normAutofit fontScale="92500" lnSpcReduction="10000"/>
          </a:bodyPr>
          <a:lstStyle/>
          <a:p>
            <a:r>
              <a:rPr lang="lt-LT" dirty="0" smtClean="0">
                <a:solidFill>
                  <a:srgbClr val="FF0000"/>
                </a:solidFill>
              </a:rPr>
              <a:t>Kaklinis klubinis šonkaulių raumuo</a:t>
            </a:r>
          </a:p>
          <a:p>
            <a:pPr>
              <a:buNone/>
            </a:pPr>
            <a:r>
              <a:rPr lang="lt-LT" dirty="0" smtClean="0"/>
              <a:t>III-VI šonkauliai – </a:t>
            </a:r>
            <a:r>
              <a:rPr lang="lt-LT" sz="1900" i="1" dirty="0" smtClean="0"/>
              <a:t>costae III-VI</a:t>
            </a:r>
            <a:endParaRPr lang="lt-LT" sz="1900" dirty="0" smtClean="0"/>
          </a:p>
          <a:p>
            <a:r>
              <a:rPr lang="lt-LT" dirty="0" smtClean="0">
                <a:solidFill>
                  <a:srgbClr val="FF0000"/>
                </a:solidFill>
              </a:rPr>
              <a:t>Krūtininis klubinis šonkaulių raumuo</a:t>
            </a:r>
          </a:p>
          <a:p>
            <a:pPr>
              <a:buNone/>
            </a:pPr>
            <a:r>
              <a:rPr lang="lt-LT" dirty="0" smtClean="0"/>
              <a:t>Apatiniai šeši šonkauliai –</a:t>
            </a:r>
            <a:r>
              <a:rPr lang="lt-LT" sz="1900" dirty="0" smtClean="0"/>
              <a:t> </a:t>
            </a:r>
            <a:r>
              <a:rPr lang="lt-LT" sz="1900" i="1" dirty="0" smtClean="0"/>
              <a:t>costae VII-XII</a:t>
            </a:r>
            <a:endParaRPr lang="lt-LT" sz="1900" dirty="0" smtClean="0"/>
          </a:p>
          <a:p>
            <a:r>
              <a:rPr lang="lt-LT" dirty="0" smtClean="0">
                <a:solidFill>
                  <a:srgbClr val="FF0000"/>
                </a:solidFill>
              </a:rPr>
              <a:t>Juosmeninis klubinis šonkaulių raumuo</a:t>
            </a:r>
          </a:p>
          <a:p>
            <a:pPr>
              <a:buNone/>
            </a:pPr>
            <a:r>
              <a:rPr lang="lt-LT" dirty="0" smtClean="0"/>
              <a:t>Kryžkaulio užpakalinis paviršius – </a:t>
            </a:r>
            <a:r>
              <a:rPr lang="lt-LT" sz="1900" i="1" dirty="0" smtClean="0"/>
              <a:t>facies dorsalis ossis sacri</a:t>
            </a:r>
            <a:endParaRPr lang="lt-LT" sz="1900" dirty="0" smtClean="0"/>
          </a:p>
          <a:p>
            <a:pPr>
              <a:buNone/>
            </a:pPr>
            <a:r>
              <a:rPr lang="lt-LT" dirty="0" smtClean="0"/>
              <a:t>Klubakaulio skiauterė – </a:t>
            </a:r>
            <a:r>
              <a:rPr lang="lt-LT" sz="1900" i="1" dirty="0" smtClean="0"/>
              <a:t>crista iliaca</a:t>
            </a:r>
            <a:endParaRPr lang="lt-LT" sz="1900" dirty="0" smtClean="0"/>
          </a:p>
          <a:p>
            <a:pPr>
              <a:buNone/>
            </a:pPr>
            <a:r>
              <a:rPr lang="lt-LT" dirty="0" smtClean="0"/>
              <a:t>Dviejų apatinių krūtinės slankstelių keterinės ataugos – </a:t>
            </a:r>
            <a:r>
              <a:rPr lang="lt-LT" sz="1900" i="1" dirty="0" smtClean="0"/>
              <a:t>processus spinosi vertebrarum thoracicarum T11-T12</a:t>
            </a:r>
            <a:endParaRPr lang="lt-LT" sz="1900" dirty="0" smtClean="0"/>
          </a:p>
          <a:p>
            <a:pPr>
              <a:buNone/>
            </a:pPr>
            <a:r>
              <a:rPr lang="lt-LT" dirty="0" smtClean="0"/>
              <a:t>Visų juosmens slankstelių keterinės ataugos – </a:t>
            </a:r>
            <a:r>
              <a:rPr lang="lt-LT" sz="1900" i="1" dirty="0" smtClean="0"/>
              <a:t>processus spinosi vertebrarum lumbalium L1-L5</a:t>
            </a:r>
            <a:endParaRPr lang="lt-LT" sz="1900" dirty="0" smtClean="0"/>
          </a:p>
          <a:p>
            <a:endParaRPr lang="lt-L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Prisitvirtinimas </a:t>
            </a:r>
            <a:r>
              <a:rPr lang="lt-LT" b="1" i="1" dirty="0" smtClean="0">
                <a:solidFill>
                  <a:schemeClr val="tx2">
                    <a:lumMod val="60000"/>
                    <a:lumOff val="40000"/>
                  </a:schemeClr>
                </a:solidFill>
              </a:rPr>
              <a:t>pabaiga</a:t>
            </a:r>
            <a:endParaRPr lang="lt-LT" b="1" i="1" dirty="0">
              <a:solidFill>
                <a:schemeClr val="tx2">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r>
              <a:rPr lang="lt-LT" b="1" dirty="0" smtClean="0">
                <a:solidFill>
                  <a:schemeClr val="tx2">
                    <a:lumMod val="60000"/>
                    <a:lumOff val="40000"/>
                  </a:schemeClr>
                </a:solidFill>
              </a:rPr>
              <a:t>Kaklinis klubinis šonkaulių raumuo</a:t>
            </a:r>
          </a:p>
          <a:p>
            <a:pPr>
              <a:buNone/>
            </a:pPr>
            <a:r>
              <a:rPr lang="lt-LT" dirty="0" smtClean="0"/>
              <a:t>C4-C6 kaklo slankstelių skersinės ataugos – </a:t>
            </a:r>
            <a:r>
              <a:rPr lang="lt-LT" i="1" dirty="0" smtClean="0"/>
              <a:t>processus transversi vertebrarum cervicalium C4-C6</a:t>
            </a:r>
            <a:endParaRPr lang="lt-LT" dirty="0" smtClean="0"/>
          </a:p>
          <a:p>
            <a:r>
              <a:rPr lang="lt-LT" b="1" dirty="0" smtClean="0">
                <a:solidFill>
                  <a:schemeClr val="tx2">
                    <a:lumMod val="60000"/>
                    <a:lumOff val="40000"/>
                  </a:schemeClr>
                </a:solidFill>
              </a:rPr>
              <a:t>Krūtininis klubinis šonkaulių raumuo</a:t>
            </a:r>
          </a:p>
          <a:p>
            <a:pPr>
              <a:buNone/>
            </a:pPr>
            <a:r>
              <a:rPr lang="lt-LT" dirty="0" smtClean="0"/>
              <a:t>Viršutiniai šeši šonkauliai – </a:t>
            </a:r>
            <a:r>
              <a:rPr lang="lt-LT" i="1" dirty="0" smtClean="0"/>
              <a:t>costae I-VI</a:t>
            </a:r>
            <a:endParaRPr lang="lt-LT" dirty="0" smtClean="0"/>
          </a:p>
          <a:p>
            <a:pPr>
              <a:buNone/>
            </a:pPr>
            <a:r>
              <a:rPr lang="lt-LT" dirty="0" smtClean="0"/>
              <a:t>C7 kaklo slankstelio skersinė atauga – </a:t>
            </a:r>
            <a:r>
              <a:rPr lang="lt-LT" i="1" dirty="0" smtClean="0"/>
              <a:t>processus transversus vertebrae cervicalis C7</a:t>
            </a:r>
            <a:endParaRPr lang="lt-LT" dirty="0" smtClean="0"/>
          </a:p>
          <a:p>
            <a:r>
              <a:rPr lang="lt-LT" b="1" dirty="0" smtClean="0">
                <a:solidFill>
                  <a:schemeClr val="tx2">
                    <a:lumMod val="60000"/>
                    <a:lumOff val="40000"/>
                  </a:schemeClr>
                </a:solidFill>
              </a:rPr>
              <a:t>Juosmeninis klubinis šonkaulių raumuo</a:t>
            </a:r>
          </a:p>
          <a:p>
            <a:pPr>
              <a:buNone/>
            </a:pPr>
            <a:r>
              <a:rPr lang="lt-LT" dirty="0" smtClean="0"/>
              <a:t>Juosmens slankstelių skersinės ataugos – </a:t>
            </a:r>
            <a:r>
              <a:rPr lang="lt-LT" i="1" dirty="0" smtClean="0"/>
              <a:t>processus transversi vertebrarum lumbalium L1-L5</a:t>
            </a:r>
            <a:endParaRPr lang="lt-LT" dirty="0" smtClean="0"/>
          </a:p>
          <a:p>
            <a:pPr>
              <a:buNone/>
            </a:pPr>
            <a:r>
              <a:rPr lang="lt-LT" dirty="0" smtClean="0"/>
              <a:t>VI-XII šonkauliai – </a:t>
            </a:r>
            <a:r>
              <a:rPr lang="lt-LT" i="1" dirty="0" smtClean="0"/>
              <a:t>costae VI-XII</a:t>
            </a:r>
            <a:endParaRPr lang="lt-LT" dirty="0" smtClean="0"/>
          </a:p>
          <a:p>
            <a:endParaRPr lang="lt-L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endParaRPr lang="lt-LT" dirty="0"/>
          </a:p>
        </p:txBody>
      </p:sp>
      <p:pic>
        <p:nvPicPr>
          <p:cNvPr id="18438" name="Picture 6" descr="iliocostalis lumborum origin and insertion - Google Search (avec ..."/>
          <p:cNvPicPr>
            <a:picLocks noChangeAspect="1" noChangeArrowheads="1"/>
          </p:cNvPicPr>
          <p:nvPr/>
        </p:nvPicPr>
        <p:blipFill>
          <a:blip r:embed="rId2"/>
          <a:srcRect/>
          <a:stretch>
            <a:fillRect/>
          </a:stretch>
        </p:blipFill>
        <p:spPr bwMode="auto">
          <a:xfrm>
            <a:off x="609599" y="479683"/>
            <a:ext cx="7772401" cy="583539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514600"/>
          </a:xfrm>
        </p:spPr>
        <p:txBody>
          <a:bodyPr>
            <a:normAutofit fontScale="90000"/>
          </a:bodyPr>
          <a:lstStyle/>
          <a:p>
            <a:pPr algn="ctr"/>
            <a:r>
              <a:rPr lang="lt-LT" dirty="0" smtClean="0"/>
              <a:t/>
            </a:r>
            <a:br>
              <a:rPr lang="lt-LT" dirty="0" smtClean="0"/>
            </a:br>
            <a:r>
              <a:rPr lang="lt-LT" dirty="0" smtClean="0"/>
              <a:t>Prisitvirtinimas </a:t>
            </a:r>
            <a:r>
              <a:rPr lang="lt-LT" dirty="0" smtClean="0">
                <a:solidFill>
                  <a:srgbClr val="FF0000"/>
                </a:solidFill>
              </a:rPr>
              <a:t>pradžia</a:t>
            </a:r>
            <a:br>
              <a:rPr lang="lt-LT" dirty="0" smtClean="0">
                <a:solidFill>
                  <a:srgbClr val="FF0000"/>
                </a:solidFill>
              </a:rPr>
            </a:br>
            <a:r>
              <a:rPr lang="lt-LT" dirty="0" smtClean="0"/>
              <a:t> Ilgiausiasis raumuo</a:t>
            </a:r>
            <a:br>
              <a:rPr lang="lt-LT" dirty="0" smtClean="0"/>
            </a:br>
            <a:endParaRPr lang="lt-LT" dirty="0"/>
          </a:p>
        </p:txBody>
      </p:sp>
      <p:sp>
        <p:nvSpPr>
          <p:cNvPr id="3" name="Content Placeholder 2"/>
          <p:cNvSpPr>
            <a:spLocks noGrp="1"/>
          </p:cNvSpPr>
          <p:nvPr>
            <p:ph idx="1"/>
          </p:nvPr>
        </p:nvSpPr>
        <p:spPr/>
        <p:txBody>
          <a:bodyPr>
            <a:normAutofit fontScale="92500" lnSpcReduction="20000"/>
          </a:bodyPr>
          <a:lstStyle/>
          <a:p>
            <a:r>
              <a:rPr lang="lt-LT" dirty="0" smtClean="0">
                <a:solidFill>
                  <a:srgbClr val="FF0000"/>
                </a:solidFill>
              </a:rPr>
              <a:t>Ilgiausiasis galvos raumuo</a:t>
            </a:r>
          </a:p>
          <a:p>
            <a:pPr>
              <a:buNone/>
            </a:pPr>
            <a:r>
              <a:rPr lang="lt-LT" dirty="0" smtClean="0"/>
              <a:t>T1-T5 krūtinės slankstelių skersinės ataugos – </a:t>
            </a:r>
            <a:r>
              <a:rPr lang="lt-LT" i="1" dirty="0" smtClean="0"/>
              <a:t>processus transversi vertebrarum thoracicarum T1-T5</a:t>
            </a:r>
            <a:endParaRPr lang="lt-LT" dirty="0" smtClean="0"/>
          </a:p>
          <a:p>
            <a:pPr>
              <a:buNone/>
            </a:pPr>
            <a:r>
              <a:rPr lang="lt-LT" dirty="0" smtClean="0"/>
              <a:t>C3-C7 kaklo slankstelių skersinės ataugos – </a:t>
            </a:r>
            <a:r>
              <a:rPr lang="lt-LT" i="1" dirty="0" smtClean="0"/>
              <a:t>processus transversi vertebrarum cervicalium C3-C7</a:t>
            </a:r>
            <a:endParaRPr lang="lt-LT" dirty="0" smtClean="0"/>
          </a:p>
          <a:p>
            <a:r>
              <a:rPr lang="lt-LT" dirty="0" smtClean="0">
                <a:solidFill>
                  <a:srgbClr val="FF0000"/>
                </a:solidFill>
              </a:rPr>
              <a:t>Ilgiausiasis kaklo raumuo</a:t>
            </a:r>
          </a:p>
          <a:p>
            <a:pPr>
              <a:buNone/>
            </a:pPr>
            <a:r>
              <a:rPr lang="lt-LT" dirty="0" smtClean="0"/>
              <a:t>Keturi viršutiniai krūtinės slankstelių skersinės ataugos – </a:t>
            </a:r>
            <a:r>
              <a:rPr lang="lt-LT" i="1" dirty="0" smtClean="0"/>
              <a:t>processus transversi vertebrarum thoracicarum T1-T4</a:t>
            </a:r>
            <a:endParaRPr lang="lt-LT" dirty="0" smtClean="0"/>
          </a:p>
          <a:p>
            <a:r>
              <a:rPr lang="lt-LT" dirty="0" smtClean="0">
                <a:solidFill>
                  <a:srgbClr val="FF0000"/>
                </a:solidFill>
              </a:rPr>
              <a:t>Ilgiausiasis krūtinės raumuo</a:t>
            </a:r>
          </a:p>
          <a:p>
            <a:pPr>
              <a:buNone/>
            </a:pPr>
            <a:r>
              <a:rPr lang="lt-LT" dirty="0" smtClean="0"/>
              <a:t>Kryžkaulio užpakalinis paviršius – </a:t>
            </a:r>
            <a:r>
              <a:rPr lang="lt-LT" i="1" dirty="0" smtClean="0"/>
              <a:t>facies dorsalis ossis sacri</a:t>
            </a:r>
            <a:endParaRPr lang="lt-LT" dirty="0" smtClean="0"/>
          </a:p>
          <a:p>
            <a:pPr>
              <a:buNone/>
            </a:pPr>
            <a:r>
              <a:rPr lang="lt-LT" dirty="0" smtClean="0"/>
              <a:t>Juosmens slankstelių keterinės ataugos – </a:t>
            </a:r>
            <a:r>
              <a:rPr lang="lt-LT" i="1" dirty="0" smtClean="0"/>
              <a:t>processus spinosi vertebrarum lumbalium L1-L5</a:t>
            </a:r>
            <a:endParaRPr lang="lt-LT" dirty="0" smtClean="0"/>
          </a:p>
          <a:p>
            <a:endParaRPr lang="lt-L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TotalTime>
  <Words>328</Words>
  <Application>Microsoft Office PowerPoint</Application>
  <PresentationFormat>On-screen Show (4:3)</PresentationFormat>
  <Paragraphs>108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TIESIAMASIS NUGAROS RAUMUO  m. erector spinae</vt:lpstr>
      <vt:lpstr>VIETA</vt:lpstr>
      <vt:lpstr>Klubinis šonkaulių raumuo – musculus iliocostalis</vt:lpstr>
      <vt:lpstr>Ilgiausiasis raumuo –  musculus longissimus</vt:lpstr>
      <vt:lpstr>Keterinis raumuo  – musculus spinalis</vt:lpstr>
      <vt:lpstr>Prisitvirtinimas pradžia Klubinis šonkaulių raumuo</vt:lpstr>
      <vt:lpstr>Prisitvirtinimas pabaiga</vt:lpstr>
      <vt:lpstr>Slide 8</vt:lpstr>
      <vt:lpstr> Prisitvirtinimas pradžia  Ilgiausiasis raumuo </vt:lpstr>
      <vt:lpstr>Prisitvirtinimas pabaiga</vt:lpstr>
      <vt:lpstr>Slide 11</vt:lpstr>
      <vt:lpstr>Prisitvirtinimas pradžia keterinis raumuo</vt:lpstr>
      <vt:lpstr>Prisitvirtinimas pabaiga</vt:lpstr>
      <vt:lpstr>Slide 14</vt:lpstr>
      <vt:lpstr>Inervacija</vt:lpstr>
      <vt:lpstr>Kraujotaka</vt:lpstr>
      <vt:lpstr>FUNKCIJA</vt:lpstr>
      <vt:lpstr>TRIGERINIAI TAŠKAI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TIESIAMASIS NUGAROS RAUMUO  m. erector spinae</dc:title>
  <dc:creator>vlads</dc:creator>
  <cp:lastModifiedBy>HP</cp:lastModifiedBy>
  <cp:revision>9</cp:revision>
  <dcterms:created xsi:type="dcterms:W3CDTF">2006-08-16T00:00:00Z</dcterms:created>
  <dcterms:modified xsi:type="dcterms:W3CDTF">2020-06-01T04:15:29Z</dcterms:modified>
</cp:coreProperties>
</file>